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35" r:id="rId1"/>
  </p:sldMasterIdLst>
  <p:notesMasterIdLst>
    <p:notesMasterId r:id="rId52"/>
  </p:notesMasterIdLst>
  <p:handoutMasterIdLst>
    <p:handoutMasterId r:id="rId53"/>
  </p:handoutMasterIdLst>
  <p:sldIdLst>
    <p:sldId id="256" r:id="rId2"/>
    <p:sldId id="712" r:id="rId3"/>
    <p:sldId id="742" r:id="rId4"/>
    <p:sldId id="743" r:id="rId5"/>
    <p:sldId id="786" r:id="rId6"/>
    <p:sldId id="767" r:id="rId7"/>
    <p:sldId id="744" r:id="rId8"/>
    <p:sldId id="746" r:id="rId9"/>
    <p:sldId id="788" r:id="rId10"/>
    <p:sldId id="745" r:id="rId11"/>
    <p:sldId id="748" r:id="rId12"/>
    <p:sldId id="755" r:id="rId13"/>
    <p:sldId id="784" r:id="rId14"/>
    <p:sldId id="756" r:id="rId15"/>
    <p:sldId id="757" r:id="rId16"/>
    <p:sldId id="747" r:id="rId17"/>
    <p:sldId id="768" r:id="rId18"/>
    <p:sldId id="749" r:id="rId19"/>
    <p:sldId id="787" r:id="rId20"/>
    <p:sldId id="750" r:id="rId21"/>
    <p:sldId id="751" r:id="rId22"/>
    <p:sldId id="752" r:id="rId23"/>
    <p:sldId id="753" r:id="rId24"/>
    <p:sldId id="769" r:id="rId25"/>
    <p:sldId id="759" r:id="rId26"/>
    <p:sldId id="789" r:id="rId27"/>
    <p:sldId id="790" r:id="rId28"/>
    <p:sldId id="760" r:id="rId29"/>
    <p:sldId id="770" r:id="rId30"/>
    <p:sldId id="762" r:id="rId31"/>
    <p:sldId id="761" r:id="rId32"/>
    <p:sldId id="785" r:id="rId33"/>
    <p:sldId id="771" r:id="rId34"/>
    <p:sldId id="763" r:id="rId35"/>
    <p:sldId id="764" r:id="rId36"/>
    <p:sldId id="765" r:id="rId37"/>
    <p:sldId id="766" r:id="rId38"/>
    <p:sldId id="772" r:id="rId39"/>
    <p:sldId id="773" r:id="rId40"/>
    <p:sldId id="774" r:id="rId41"/>
    <p:sldId id="775" r:id="rId42"/>
    <p:sldId id="776" r:id="rId43"/>
    <p:sldId id="777" r:id="rId44"/>
    <p:sldId id="791" r:id="rId45"/>
    <p:sldId id="778" r:id="rId46"/>
    <p:sldId id="779" r:id="rId47"/>
    <p:sldId id="780" r:id="rId48"/>
    <p:sldId id="782" r:id="rId49"/>
    <p:sldId id="783" r:id="rId50"/>
    <p:sldId id="781" r:id="rId51"/>
  </p:sldIdLst>
  <p:sldSz cx="9144000" cy="6858000" type="screen4x3"/>
  <p:notesSz cx="6669088" cy="9928225"/>
  <p:defaultTextStyle>
    <a:defPPr>
      <a:defRPr lang="pl-PL"/>
    </a:defPPr>
    <a:lvl1pPr algn="ctr" rtl="0" fontAlgn="base">
      <a:spcBef>
        <a:spcPct val="0"/>
      </a:spcBef>
      <a:spcAft>
        <a:spcPct val="0"/>
      </a:spcAft>
      <a:defRPr sz="1600" kern="1200">
        <a:solidFill>
          <a:schemeClr val="tx1"/>
        </a:solidFill>
        <a:latin typeface="Times New Roman" pitchFamily="18" charset="0"/>
        <a:ea typeface="+mn-ea"/>
        <a:cs typeface="+mn-cs"/>
      </a:defRPr>
    </a:lvl1pPr>
    <a:lvl2pPr marL="457200" algn="ctr" rtl="0" fontAlgn="base">
      <a:spcBef>
        <a:spcPct val="0"/>
      </a:spcBef>
      <a:spcAft>
        <a:spcPct val="0"/>
      </a:spcAft>
      <a:defRPr sz="1600" kern="1200">
        <a:solidFill>
          <a:schemeClr val="tx1"/>
        </a:solidFill>
        <a:latin typeface="Times New Roman" pitchFamily="18" charset="0"/>
        <a:ea typeface="+mn-ea"/>
        <a:cs typeface="+mn-cs"/>
      </a:defRPr>
    </a:lvl2pPr>
    <a:lvl3pPr marL="914400" algn="ctr" rtl="0" fontAlgn="base">
      <a:spcBef>
        <a:spcPct val="0"/>
      </a:spcBef>
      <a:spcAft>
        <a:spcPct val="0"/>
      </a:spcAft>
      <a:defRPr sz="1600" kern="1200">
        <a:solidFill>
          <a:schemeClr val="tx1"/>
        </a:solidFill>
        <a:latin typeface="Times New Roman" pitchFamily="18" charset="0"/>
        <a:ea typeface="+mn-ea"/>
        <a:cs typeface="+mn-cs"/>
      </a:defRPr>
    </a:lvl3pPr>
    <a:lvl4pPr marL="1371600" algn="ctr" rtl="0" fontAlgn="base">
      <a:spcBef>
        <a:spcPct val="0"/>
      </a:spcBef>
      <a:spcAft>
        <a:spcPct val="0"/>
      </a:spcAft>
      <a:defRPr sz="1600" kern="1200">
        <a:solidFill>
          <a:schemeClr val="tx1"/>
        </a:solidFill>
        <a:latin typeface="Times New Roman" pitchFamily="18" charset="0"/>
        <a:ea typeface="+mn-ea"/>
        <a:cs typeface="+mn-cs"/>
      </a:defRPr>
    </a:lvl4pPr>
    <a:lvl5pPr marL="1828800" algn="ctr"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C9FFFE"/>
    <a:srgbClr val="006664"/>
    <a:srgbClr val="00A4A0"/>
    <a:srgbClr val="004A48"/>
    <a:srgbClr val="00B0AC"/>
    <a:srgbClr val="2382C3"/>
    <a:srgbClr val="79BAE7"/>
    <a:srgbClr val="D8EBF8"/>
    <a:srgbClr val="BDDDF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Styl jasny 2 — Ak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99149" autoAdjust="0"/>
  </p:normalViewPr>
  <p:slideViewPr>
    <p:cSldViewPr>
      <p:cViewPr varScale="1">
        <p:scale>
          <a:sx n="78" d="100"/>
          <a:sy n="78" d="100"/>
        </p:scale>
        <p:origin x="-654" y="-96"/>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832" y="-78"/>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Arkusz_programu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style val="3"/>
  <c:chart>
    <c:title>
      <c:tx>
        <c:rich>
          <a:bodyPr/>
          <a:lstStyle/>
          <a:p>
            <a:pPr>
              <a:defRPr/>
            </a:pPr>
            <a:r>
              <a:rPr lang="pl-PL" dirty="0" smtClean="0"/>
              <a:t>Koperty</a:t>
            </a:r>
            <a:r>
              <a:rPr lang="pl-PL" baseline="0" dirty="0" smtClean="0"/>
              <a:t> płatności bezpośrednich w Polsce w latach 2015-2020 </a:t>
            </a:r>
          </a:p>
          <a:p>
            <a:pPr>
              <a:defRPr/>
            </a:pPr>
            <a:r>
              <a:rPr lang="pl-PL" baseline="0" dirty="0" smtClean="0"/>
              <a:t>(w tys. EUR)</a:t>
            </a:r>
          </a:p>
        </c:rich>
      </c:tx>
      <c:layout/>
    </c:title>
    <c:view3D>
      <c:perspective val="30"/>
    </c:view3D>
    <c:plotArea>
      <c:layout/>
      <c:bar3DChart>
        <c:barDir val="col"/>
        <c:grouping val="clustered"/>
        <c:ser>
          <c:idx val="0"/>
          <c:order val="0"/>
          <c:tx>
            <c:strRef>
              <c:f>Arkusz1!$B$1</c:f>
              <c:strCache>
                <c:ptCount val="1"/>
                <c:pt idx="0">
                  <c:v>2015</c:v>
                </c:pt>
              </c:strCache>
            </c:strRef>
          </c:tx>
          <c:cat>
            <c:strRef>
              <c:f>Arkusz1!$A$2</c:f>
              <c:strCache>
                <c:ptCount val="1"/>
                <c:pt idx="0">
                  <c:v>Polska</c:v>
                </c:pt>
              </c:strCache>
            </c:strRef>
          </c:cat>
          <c:val>
            <c:numRef>
              <c:f>Arkusz1!$B$2</c:f>
              <c:numCache>
                <c:formatCode>General</c:formatCode>
                <c:ptCount val="1"/>
                <c:pt idx="0">
                  <c:v>3378604</c:v>
                </c:pt>
              </c:numCache>
            </c:numRef>
          </c:val>
        </c:ser>
        <c:ser>
          <c:idx val="1"/>
          <c:order val="1"/>
          <c:tx>
            <c:strRef>
              <c:f>Arkusz1!$C$1</c:f>
              <c:strCache>
                <c:ptCount val="1"/>
                <c:pt idx="0">
                  <c:v>2016</c:v>
                </c:pt>
              </c:strCache>
            </c:strRef>
          </c:tx>
          <c:cat>
            <c:strRef>
              <c:f>Arkusz1!$A$2</c:f>
              <c:strCache>
                <c:ptCount val="1"/>
                <c:pt idx="0">
                  <c:v>Polska</c:v>
                </c:pt>
              </c:strCache>
            </c:strRef>
          </c:cat>
          <c:val>
            <c:numRef>
              <c:f>Arkusz1!$C$2</c:f>
              <c:numCache>
                <c:formatCode>General</c:formatCode>
                <c:ptCount val="1"/>
                <c:pt idx="0">
                  <c:v>3395300</c:v>
                </c:pt>
              </c:numCache>
            </c:numRef>
          </c:val>
        </c:ser>
        <c:ser>
          <c:idx val="2"/>
          <c:order val="2"/>
          <c:tx>
            <c:strRef>
              <c:f>Arkusz1!$D$1</c:f>
              <c:strCache>
                <c:ptCount val="1"/>
                <c:pt idx="0">
                  <c:v>2017</c:v>
                </c:pt>
              </c:strCache>
            </c:strRef>
          </c:tx>
          <c:cat>
            <c:strRef>
              <c:f>Arkusz1!$A$2</c:f>
              <c:strCache>
                <c:ptCount val="1"/>
                <c:pt idx="0">
                  <c:v>Polska</c:v>
                </c:pt>
              </c:strCache>
            </c:strRef>
          </c:cat>
          <c:val>
            <c:numRef>
              <c:f>Arkusz1!$D$2</c:f>
              <c:numCache>
                <c:formatCode>General</c:formatCode>
                <c:ptCount val="1"/>
                <c:pt idx="0">
                  <c:v>3411854</c:v>
                </c:pt>
              </c:numCache>
            </c:numRef>
          </c:val>
        </c:ser>
        <c:ser>
          <c:idx val="3"/>
          <c:order val="3"/>
          <c:tx>
            <c:strRef>
              <c:f>Arkusz1!$E$1</c:f>
              <c:strCache>
                <c:ptCount val="1"/>
                <c:pt idx="0">
                  <c:v>2018</c:v>
                </c:pt>
              </c:strCache>
            </c:strRef>
          </c:tx>
          <c:cat>
            <c:strRef>
              <c:f>Arkusz1!$A$2</c:f>
              <c:strCache>
                <c:ptCount val="1"/>
                <c:pt idx="0">
                  <c:v>Polska</c:v>
                </c:pt>
              </c:strCache>
            </c:strRef>
          </c:cat>
          <c:val>
            <c:numRef>
              <c:f>Arkusz1!$E$2</c:f>
              <c:numCache>
                <c:formatCode>General</c:formatCode>
                <c:ptCount val="1"/>
                <c:pt idx="0">
                  <c:v>3431236</c:v>
                </c:pt>
              </c:numCache>
            </c:numRef>
          </c:val>
        </c:ser>
        <c:ser>
          <c:idx val="4"/>
          <c:order val="4"/>
          <c:tx>
            <c:strRef>
              <c:f>Arkusz1!$F$1</c:f>
              <c:strCache>
                <c:ptCount val="1"/>
                <c:pt idx="0">
                  <c:v>2019</c:v>
                </c:pt>
              </c:strCache>
            </c:strRef>
          </c:tx>
          <c:cat>
            <c:strRef>
              <c:f>Arkusz1!$A$2</c:f>
              <c:strCache>
                <c:ptCount val="1"/>
                <c:pt idx="0">
                  <c:v>Polska</c:v>
                </c:pt>
              </c:strCache>
            </c:strRef>
          </c:cat>
          <c:val>
            <c:numRef>
              <c:f>Arkusz1!$F$2</c:f>
              <c:numCache>
                <c:formatCode>General</c:formatCode>
                <c:ptCount val="1"/>
                <c:pt idx="0">
                  <c:v>3450512</c:v>
                </c:pt>
              </c:numCache>
            </c:numRef>
          </c:val>
        </c:ser>
        <c:ser>
          <c:idx val="5"/>
          <c:order val="5"/>
          <c:tx>
            <c:strRef>
              <c:f>Arkusz1!$G$1</c:f>
              <c:strCache>
                <c:ptCount val="1"/>
                <c:pt idx="0">
                  <c:v>2020</c:v>
                </c:pt>
              </c:strCache>
            </c:strRef>
          </c:tx>
          <c:cat>
            <c:strRef>
              <c:f>Arkusz1!$A$2</c:f>
              <c:strCache>
                <c:ptCount val="1"/>
                <c:pt idx="0">
                  <c:v>Polska</c:v>
                </c:pt>
              </c:strCache>
            </c:strRef>
          </c:cat>
          <c:val>
            <c:numRef>
              <c:f>Arkusz1!$G$2</c:f>
              <c:numCache>
                <c:formatCode>General</c:formatCode>
                <c:ptCount val="1"/>
                <c:pt idx="0">
                  <c:v>3061518</c:v>
                </c:pt>
              </c:numCache>
            </c:numRef>
          </c:val>
        </c:ser>
        <c:gapWidth val="75"/>
        <c:shape val="box"/>
        <c:axId val="68997120"/>
        <c:axId val="68998656"/>
        <c:axId val="0"/>
      </c:bar3DChart>
      <c:catAx>
        <c:axId val="68997120"/>
        <c:scaling>
          <c:orientation val="minMax"/>
        </c:scaling>
        <c:axPos val="b"/>
        <c:majorTickMark val="none"/>
        <c:tickLblPos val="none"/>
        <c:crossAx val="68998656"/>
        <c:crosses val="autoZero"/>
        <c:auto val="1"/>
        <c:lblAlgn val="ctr"/>
        <c:lblOffset val="100"/>
      </c:catAx>
      <c:valAx>
        <c:axId val="68998656"/>
        <c:scaling>
          <c:orientation val="minMax"/>
        </c:scaling>
        <c:delete val="1"/>
        <c:axPos val="l"/>
        <c:majorGridlines/>
        <c:numFmt formatCode="General" sourceLinked="0"/>
        <c:tickLblPos val="none"/>
        <c:crossAx val="68997120"/>
        <c:crosses val="autoZero"/>
        <c:crossBetween val="between"/>
      </c:valAx>
      <c:dTable>
        <c:showHorzBorder val="1"/>
        <c:showVertBorder val="1"/>
        <c:showOutline val="1"/>
      </c:dTable>
    </c:plotArea>
    <c:plotVisOnly val="1"/>
    <c:dispBlanksAs val="gap"/>
  </c:chart>
  <c:txPr>
    <a:bodyPr/>
    <a:lstStyle/>
    <a:p>
      <a:pPr>
        <a:defRPr sz="1800"/>
      </a:pPr>
      <a:endParaRPr lang="pl-PL"/>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5D4719-4ECD-4F83-BF32-1571AD2EAC9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pl-PL"/>
        </a:p>
      </dgm:t>
    </dgm:pt>
    <dgm:pt modelId="{A6DA00DE-47EA-4C47-AA15-C55D9CB816F1}">
      <dgm:prSet phldrT="[Tekst]"/>
      <dgm:spPr>
        <a:solidFill>
          <a:schemeClr val="tx2">
            <a:lumMod val="75000"/>
          </a:schemeClr>
        </a:solidFill>
      </dgm:spPr>
      <dgm:t>
        <a:bodyPr/>
        <a:lstStyle/>
        <a:p>
          <a:r>
            <a:rPr lang="pl-PL" b="1" dirty="0" smtClean="0"/>
            <a:t>Hektar kwalifikowany</a:t>
          </a:r>
          <a:endParaRPr lang="pl-PL" b="1" dirty="0"/>
        </a:p>
      </dgm:t>
    </dgm:pt>
    <dgm:pt modelId="{F2A99205-CFF2-4B74-AF3B-D5094D31AF95}" type="parTrans" cxnId="{6D224C02-DA3F-4D90-96D0-468F7C354950}">
      <dgm:prSet/>
      <dgm:spPr/>
      <dgm:t>
        <a:bodyPr/>
        <a:lstStyle/>
        <a:p>
          <a:endParaRPr lang="pl-PL"/>
        </a:p>
      </dgm:t>
    </dgm:pt>
    <dgm:pt modelId="{FD0BDB40-4BE5-4223-A1AB-8B0D9B989673}" type="sibTrans" cxnId="{6D224C02-DA3F-4D90-96D0-468F7C354950}">
      <dgm:prSet/>
      <dgm:spPr/>
      <dgm:t>
        <a:bodyPr/>
        <a:lstStyle/>
        <a:p>
          <a:endParaRPr lang="pl-PL"/>
        </a:p>
      </dgm:t>
    </dgm:pt>
    <dgm:pt modelId="{7D4A8460-84F6-4357-9E74-29F72FC678E0}">
      <dgm:prSet phldrT="[Tekst]"/>
      <dgm:spPr>
        <a:solidFill>
          <a:schemeClr val="accent1">
            <a:lumMod val="60000"/>
            <a:lumOff val="40000"/>
          </a:schemeClr>
        </a:solidFill>
      </dgm:spPr>
      <dgm:t>
        <a:bodyPr/>
        <a:lstStyle/>
        <a:p>
          <a:r>
            <a:rPr lang="pl-PL" b="1" dirty="0" smtClean="0">
              <a:solidFill>
                <a:schemeClr val="tx1"/>
              </a:solidFill>
            </a:rPr>
            <a:t>Użytki rolne (w tym obszary DR10)</a:t>
          </a:r>
          <a:endParaRPr lang="pl-PL" b="1" dirty="0">
            <a:solidFill>
              <a:schemeClr val="tx1"/>
            </a:solidFill>
          </a:endParaRPr>
        </a:p>
      </dgm:t>
    </dgm:pt>
    <dgm:pt modelId="{FD628D36-319A-4C01-9956-17BDFBE3BEC2}" type="parTrans" cxnId="{66DCEB38-6F4D-4559-9B65-8E578E75AC13}">
      <dgm:prSet/>
      <dgm:spPr/>
      <dgm:t>
        <a:bodyPr/>
        <a:lstStyle/>
        <a:p>
          <a:endParaRPr lang="pl-PL"/>
        </a:p>
      </dgm:t>
    </dgm:pt>
    <dgm:pt modelId="{657ECB48-7196-4903-B016-7E291A07283E}" type="sibTrans" cxnId="{66DCEB38-6F4D-4559-9B65-8E578E75AC13}">
      <dgm:prSet/>
      <dgm:spPr/>
      <dgm:t>
        <a:bodyPr/>
        <a:lstStyle/>
        <a:p>
          <a:endParaRPr lang="pl-PL"/>
        </a:p>
      </dgm:t>
    </dgm:pt>
    <dgm:pt modelId="{538F06CE-6F74-4A41-90A0-1C46A9611DF9}">
      <dgm:prSet phldrT="[Tekst]"/>
      <dgm:spPr>
        <a:solidFill>
          <a:schemeClr val="bg2">
            <a:lumMod val="60000"/>
            <a:lumOff val="40000"/>
          </a:schemeClr>
        </a:solidFill>
      </dgm:spPr>
      <dgm:t>
        <a:bodyPr/>
        <a:lstStyle/>
        <a:p>
          <a:r>
            <a:rPr lang="pl-PL" b="1" dirty="0" smtClean="0">
              <a:solidFill>
                <a:schemeClr val="tx1"/>
              </a:solidFill>
            </a:rPr>
            <a:t>Wykorzystywane do:</a:t>
          </a:r>
          <a:endParaRPr lang="pl-PL" b="1" dirty="0">
            <a:solidFill>
              <a:schemeClr val="tx1"/>
            </a:solidFill>
          </a:endParaRPr>
        </a:p>
      </dgm:t>
    </dgm:pt>
    <dgm:pt modelId="{392FA001-F1EE-47F7-8BAC-3E5B822BF05C}" type="parTrans" cxnId="{107D1D9B-7CC7-46C4-A7FE-75D1B422466E}">
      <dgm:prSet/>
      <dgm:spPr/>
      <dgm:t>
        <a:bodyPr/>
        <a:lstStyle/>
        <a:p>
          <a:endParaRPr lang="pl-PL"/>
        </a:p>
      </dgm:t>
    </dgm:pt>
    <dgm:pt modelId="{A5E841C2-50D3-488C-96FE-E6CCDFA39F86}" type="sibTrans" cxnId="{107D1D9B-7CC7-46C4-A7FE-75D1B422466E}">
      <dgm:prSet/>
      <dgm:spPr/>
      <dgm:t>
        <a:bodyPr/>
        <a:lstStyle/>
        <a:p>
          <a:endParaRPr lang="pl-PL"/>
        </a:p>
      </dgm:t>
    </dgm:pt>
    <dgm:pt modelId="{B2C1F828-5F46-4042-84F1-282AD076CF91}">
      <dgm:prSet phldrT="[Tekst]"/>
      <dgm:spPr>
        <a:solidFill>
          <a:schemeClr val="bg2">
            <a:lumMod val="60000"/>
            <a:lumOff val="40000"/>
          </a:schemeClr>
        </a:solidFill>
      </dgm:spPr>
      <dgm:t>
        <a:bodyPr/>
        <a:lstStyle/>
        <a:p>
          <a:r>
            <a:rPr lang="pl-PL" b="1" dirty="0" smtClean="0">
              <a:solidFill>
                <a:schemeClr val="tx1"/>
              </a:solidFill>
            </a:rPr>
            <a:t>Które</a:t>
          </a:r>
          <a:endParaRPr lang="pl-PL" b="1" dirty="0">
            <a:solidFill>
              <a:schemeClr val="tx1"/>
            </a:solidFill>
          </a:endParaRPr>
        </a:p>
      </dgm:t>
    </dgm:pt>
    <dgm:pt modelId="{4A950070-4987-49C3-9EAC-4831919F961F}" type="parTrans" cxnId="{FBA8DE23-72D6-48CE-99F4-3B698019D446}">
      <dgm:prSet/>
      <dgm:spPr/>
      <dgm:t>
        <a:bodyPr/>
        <a:lstStyle/>
        <a:p>
          <a:endParaRPr lang="pl-PL"/>
        </a:p>
      </dgm:t>
    </dgm:pt>
    <dgm:pt modelId="{DFA1C590-1E36-4D67-8169-9F0198FF6FCD}" type="sibTrans" cxnId="{FBA8DE23-72D6-48CE-99F4-3B698019D446}">
      <dgm:prSet/>
      <dgm:spPr/>
      <dgm:t>
        <a:bodyPr/>
        <a:lstStyle/>
        <a:p>
          <a:endParaRPr lang="pl-PL"/>
        </a:p>
      </dgm:t>
    </dgm:pt>
    <dgm:pt modelId="{B5FEC3BC-E6EA-49D4-8BD7-D3854BEDCF0D}">
      <dgm:prSet phldrT="[Tekst]" custT="1"/>
      <dgm:spPr>
        <a:solidFill>
          <a:schemeClr val="accent1">
            <a:lumMod val="60000"/>
            <a:lumOff val="40000"/>
          </a:schemeClr>
        </a:solidFill>
      </dgm:spPr>
      <dgm:t>
        <a:bodyPr/>
        <a:lstStyle/>
        <a:p>
          <a:r>
            <a:rPr lang="pl-PL" sz="900" b="1" dirty="0" smtClean="0">
              <a:solidFill>
                <a:schemeClr val="tx1"/>
              </a:solidFill>
            </a:rPr>
            <a:t>Grunty orne</a:t>
          </a:r>
          <a:endParaRPr lang="pl-PL" sz="900" b="1" dirty="0">
            <a:solidFill>
              <a:schemeClr val="tx1"/>
            </a:solidFill>
          </a:endParaRPr>
        </a:p>
      </dgm:t>
    </dgm:pt>
    <dgm:pt modelId="{A0EB735F-A457-42C2-B150-B1FB727A2D0C}" type="parTrans" cxnId="{11717320-FD7C-48F6-B69C-9D415614032D}">
      <dgm:prSet/>
      <dgm:spPr/>
      <dgm:t>
        <a:bodyPr/>
        <a:lstStyle/>
        <a:p>
          <a:endParaRPr lang="pl-PL"/>
        </a:p>
      </dgm:t>
    </dgm:pt>
    <dgm:pt modelId="{0810E06B-AD3E-4E37-A021-3A93C1D4C16C}" type="sibTrans" cxnId="{11717320-FD7C-48F6-B69C-9D415614032D}">
      <dgm:prSet/>
      <dgm:spPr/>
      <dgm:t>
        <a:bodyPr/>
        <a:lstStyle/>
        <a:p>
          <a:endParaRPr lang="pl-PL"/>
        </a:p>
      </dgm:t>
    </dgm:pt>
    <dgm:pt modelId="{2302B52E-2AF5-4C22-813D-4233E3AC9DC8}">
      <dgm:prSet phldrT="[Tekst]" custT="1"/>
      <dgm:spPr>
        <a:solidFill>
          <a:schemeClr val="accent1">
            <a:lumMod val="60000"/>
            <a:lumOff val="40000"/>
          </a:schemeClr>
        </a:solidFill>
      </dgm:spPr>
      <dgm:t>
        <a:bodyPr/>
        <a:lstStyle/>
        <a:p>
          <a:r>
            <a:rPr lang="pl-PL" sz="900" b="1" dirty="0" smtClean="0">
              <a:solidFill>
                <a:schemeClr val="tx1"/>
              </a:solidFill>
            </a:rPr>
            <a:t>Trwałe użytki zielone</a:t>
          </a:r>
          <a:endParaRPr lang="pl-PL" sz="900" b="1" dirty="0">
            <a:solidFill>
              <a:schemeClr val="tx1"/>
            </a:solidFill>
          </a:endParaRPr>
        </a:p>
      </dgm:t>
    </dgm:pt>
    <dgm:pt modelId="{C539DE5C-D439-4716-81D9-02B5D59EBFC4}" type="parTrans" cxnId="{B3E50719-2EF0-43E6-8F7C-34DA42E9477D}">
      <dgm:prSet/>
      <dgm:spPr/>
      <dgm:t>
        <a:bodyPr/>
        <a:lstStyle/>
        <a:p>
          <a:endParaRPr lang="pl-PL"/>
        </a:p>
      </dgm:t>
    </dgm:pt>
    <dgm:pt modelId="{2AEB1518-22D3-42FF-8DF7-42D255BFD804}" type="sibTrans" cxnId="{B3E50719-2EF0-43E6-8F7C-34DA42E9477D}">
      <dgm:prSet/>
      <dgm:spPr/>
      <dgm:t>
        <a:bodyPr/>
        <a:lstStyle/>
        <a:p>
          <a:endParaRPr lang="pl-PL"/>
        </a:p>
      </dgm:t>
    </dgm:pt>
    <dgm:pt modelId="{9771249B-B83D-4673-93C4-3101C181B8C6}">
      <dgm:prSet phldrT="[Tekst]" custT="1"/>
      <dgm:spPr>
        <a:solidFill>
          <a:schemeClr val="accent1">
            <a:lumMod val="60000"/>
            <a:lumOff val="40000"/>
          </a:schemeClr>
        </a:solidFill>
      </dgm:spPr>
      <dgm:t>
        <a:bodyPr/>
        <a:lstStyle/>
        <a:p>
          <a:r>
            <a:rPr lang="pl-PL" sz="900" b="1" dirty="0" smtClean="0">
              <a:solidFill>
                <a:schemeClr val="tx1"/>
              </a:solidFill>
            </a:rPr>
            <a:t>Uprawy trwałe</a:t>
          </a:r>
          <a:endParaRPr lang="pl-PL" sz="900" b="1" dirty="0">
            <a:solidFill>
              <a:schemeClr val="tx1"/>
            </a:solidFill>
          </a:endParaRPr>
        </a:p>
      </dgm:t>
    </dgm:pt>
    <dgm:pt modelId="{8A1A1288-1C58-4E7E-BEEA-5EAF1A2D1A23}" type="parTrans" cxnId="{D9903AA7-BAA4-4EC4-BB0C-D6549736CBC4}">
      <dgm:prSet/>
      <dgm:spPr/>
      <dgm:t>
        <a:bodyPr/>
        <a:lstStyle/>
        <a:p>
          <a:endParaRPr lang="pl-PL"/>
        </a:p>
      </dgm:t>
    </dgm:pt>
    <dgm:pt modelId="{DE99DAC7-16D0-46E0-B048-6E582FFC55BE}" type="sibTrans" cxnId="{D9903AA7-BAA4-4EC4-BB0C-D6549736CBC4}">
      <dgm:prSet/>
      <dgm:spPr/>
      <dgm:t>
        <a:bodyPr/>
        <a:lstStyle/>
        <a:p>
          <a:endParaRPr lang="pl-PL"/>
        </a:p>
      </dgm:t>
    </dgm:pt>
    <dgm:pt modelId="{1A8880CD-B818-4EB4-95FD-42F2FF9F5DDA}">
      <dgm:prSet phldrT="[Tekst]" custT="1"/>
      <dgm:spPr>
        <a:solidFill>
          <a:schemeClr val="accent1">
            <a:lumMod val="40000"/>
            <a:lumOff val="60000"/>
          </a:schemeClr>
        </a:solidFill>
      </dgm:spPr>
      <dgm:t>
        <a:bodyPr/>
        <a:lstStyle/>
        <a:p>
          <a:r>
            <a:rPr lang="pl-PL" sz="900" b="1" dirty="0" smtClean="0">
              <a:solidFill>
                <a:schemeClr val="tx1"/>
              </a:solidFill>
            </a:rPr>
            <a:t>Uprawa</a:t>
          </a:r>
          <a:endParaRPr lang="pl-PL" sz="900" b="1" dirty="0">
            <a:solidFill>
              <a:schemeClr val="tx1"/>
            </a:solidFill>
          </a:endParaRPr>
        </a:p>
      </dgm:t>
    </dgm:pt>
    <dgm:pt modelId="{19944984-1731-4712-BDF5-5203D25BB5E3}" type="parTrans" cxnId="{1B1B339C-5829-41D4-B899-05D7C8BE05EB}">
      <dgm:prSet/>
      <dgm:spPr/>
      <dgm:t>
        <a:bodyPr/>
        <a:lstStyle/>
        <a:p>
          <a:endParaRPr lang="pl-PL"/>
        </a:p>
      </dgm:t>
    </dgm:pt>
    <dgm:pt modelId="{900781A0-0B53-430B-9E5D-A7FE51680D6A}" type="sibTrans" cxnId="{1B1B339C-5829-41D4-B899-05D7C8BE05EB}">
      <dgm:prSet/>
      <dgm:spPr/>
      <dgm:t>
        <a:bodyPr/>
        <a:lstStyle/>
        <a:p>
          <a:endParaRPr lang="pl-PL"/>
        </a:p>
      </dgm:t>
    </dgm:pt>
    <dgm:pt modelId="{8005293B-BFE9-43D9-9C92-747B59776E24}">
      <dgm:prSet phldrT="[Tekst]" custT="1"/>
      <dgm:spPr>
        <a:solidFill>
          <a:schemeClr val="accent1">
            <a:lumMod val="40000"/>
            <a:lumOff val="60000"/>
          </a:schemeClr>
        </a:solidFill>
      </dgm:spPr>
      <dgm:t>
        <a:bodyPr/>
        <a:lstStyle/>
        <a:p>
          <a:r>
            <a:rPr lang="pl-PL" sz="900" b="1" dirty="0" smtClean="0">
              <a:solidFill>
                <a:schemeClr val="tx1"/>
              </a:solidFill>
            </a:rPr>
            <a:t>Stan do wypasu lub uprawy</a:t>
          </a:r>
          <a:endParaRPr lang="pl-PL" sz="900" b="1" dirty="0">
            <a:solidFill>
              <a:schemeClr val="tx1"/>
            </a:solidFill>
          </a:endParaRPr>
        </a:p>
      </dgm:t>
    </dgm:pt>
    <dgm:pt modelId="{FBFD8975-3823-4458-847C-64FA27ADE0DB}" type="parTrans" cxnId="{E68C0C87-2655-4EFC-82E5-5F4DD470F124}">
      <dgm:prSet/>
      <dgm:spPr/>
      <dgm:t>
        <a:bodyPr/>
        <a:lstStyle/>
        <a:p>
          <a:endParaRPr lang="pl-PL"/>
        </a:p>
      </dgm:t>
    </dgm:pt>
    <dgm:pt modelId="{84EE00B9-0B73-4AC1-9D6D-2A191E56CC7D}" type="sibTrans" cxnId="{E68C0C87-2655-4EFC-82E5-5F4DD470F124}">
      <dgm:prSet/>
      <dgm:spPr/>
      <dgm:t>
        <a:bodyPr/>
        <a:lstStyle/>
        <a:p>
          <a:endParaRPr lang="pl-PL"/>
        </a:p>
      </dgm:t>
    </dgm:pt>
    <dgm:pt modelId="{73DCA356-9D93-4618-92C6-11CA2F174740}">
      <dgm:prSet phldrT="[Tekst]"/>
      <dgm:spPr>
        <a:solidFill>
          <a:schemeClr val="accent2">
            <a:lumMod val="60000"/>
            <a:lumOff val="40000"/>
          </a:schemeClr>
        </a:solidFill>
      </dgm:spPr>
      <dgm:t>
        <a:bodyPr/>
        <a:lstStyle/>
        <a:p>
          <a:r>
            <a:rPr lang="pl-PL" b="1" dirty="0" smtClean="0">
              <a:solidFill>
                <a:schemeClr val="tx1"/>
              </a:solidFill>
            </a:rPr>
            <a:t>Działalności rolniczej i pozarolniczej*</a:t>
          </a:r>
          <a:endParaRPr lang="pl-PL" b="1" dirty="0">
            <a:solidFill>
              <a:schemeClr val="tx1"/>
            </a:solidFill>
          </a:endParaRPr>
        </a:p>
      </dgm:t>
    </dgm:pt>
    <dgm:pt modelId="{77162D9C-405D-4595-8894-F112093ADE4C}" type="parTrans" cxnId="{BB426495-20FA-49B4-9B53-AC817CCD413A}">
      <dgm:prSet/>
      <dgm:spPr/>
      <dgm:t>
        <a:bodyPr/>
        <a:lstStyle/>
        <a:p>
          <a:endParaRPr lang="pl-PL"/>
        </a:p>
      </dgm:t>
    </dgm:pt>
    <dgm:pt modelId="{33E95DAC-541D-4AC4-BF98-EBD91BCB8BF8}" type="sibTrans" cxnId="{BB426495-20FA-49B4-9B53-AC817CCD413A}">
      <dgm:prSet/>
      <dgm:spPr/>
      <dgm:t>
        <a:bodyPr/>
        <a:lstStyle/>
        <a:p>
          <a:endParaRPr lang="pl-PL"/>
        </a:p>
      </dgm:t>
    </dgm:pt>
    <dgm:pt modelId="{A8AD29D0-442B-4FD4-BFE2-98C71EA296CB}">
      <dgm:prSet phldrT="[Tekst]" custT="1"/>
      <dgm:spPr>
        <a:solidFill>
          <a:schemeClr val="accent2">
            <a:lumMod val="60000"/>
            <a:lumOff val="40000"/>
          </a:schemeClr>
        </a:solidFill>
      </dgm:spPr>
      <dgm:t>
        <a:bodyPr/>
        <a:lstStyle/>
        <a:p>
          <a:r>
            <a:rPr lang="pl-PL" sz="800" b="1" dirty="0" smtClean="0">
              <a:solidFill>
                <a:schemeClr val="tx1"/>
              </a:solidFill>
            </a:rPr>
            <a:t>Przeważający zakres działalności rolniczej</a:t>
          </a:r>
          <a:endParaRPr lang="pl-PL" sz="800" b="1" dirty="0">
            <a:solidFill>
              <a:schemeClr val="tx1"/>
            </a:solidFill>
          </a:endParaRPr>
        </a:p>
      </dgm:t>
    </dgm:pt>
    <dgm:pt modelId="{E3F846B7-B92E-4BAC-89BF-37008530902C}" type="parTrans" cxnId="{C43BBC09-7BAA-408F-A73F-EAA564F37E87}">
      <dgm:prSet/>
      <dgm:spPr/>
      <dgm:t>
        <a:bodyPr/>
        <a:lstStyle/>
        <a:p>
          <a:endParaRPr lang="pl-PL"/>
        </a:p>
      </dgm:t>
    </dgm:pt>
    <dgm:pt modelId="{A01770E5-7C23-4AA7-8E57-F9E1D395F0B0}" type="sibTrans" cxnId="{C43BBC09-7BAA-408F-A73F-EAA564F37E87}">
      <dgm:prSet/>
      <dgm:spPr/>
      <dgm:t>
        <a:bodyPr/>
        <a:lstStyle/>
        <a:p>
          <a:endParaRPr lang="pl-PL"/>
        </a:p>
      </dgm:t>
    </dgm:pt>
    <dgm:pt modelId="{F3DE4525-DA61-43FB-A2E9-42B7E49BE5B2}">
      <dgm:prSet phldrT="[Tekst]" custT="1"/>
      <dgm:spPr>
        <a:solidFill>
          <a:schemeClr val="accent2">
            <a:lumMod val="60000"/>
            <a:lumOff val="40000"/>
          </a:schemeClr>
        </a:solidFill>
      </dgm:spPr>
      <dgm:t>
        <a:bodyPr/>
        <a:lstStyle/>
        <a:p>
          <a:r>
            <a:rPr lang="pl-PL" sz="1000" b="1" dirty="0" smtClean="0">
              <a:solidFill>
                <a:schemeClr val="tx1"/>
              </a:solidFill>
            </a:rPr>
            <a:t>Działalność rolnicza nie utrudniona przez pozarolniczą pod kątem:</a:t>
          </a:r>
          <a:endParaRPr lang="pl-PL" sz="1000" b="1" dirty="0">
            <a:solidFill>
              <a:schemeClr val="tx1"/>
            </a:solidFill>
          </a:endParaRPr>
        </a:p>
      </dgm:t>
    </dgm:pt>
    <dgm:pt modelId="{2DE0CD30-121F-46F7-BEE3-6981C4DE8B70}" type="parTrans" cxnId="{78C81FE0-F306-4343-AE71-CB05963E3FF9}">
      <dgm:prSet/>
      <dgm:spPr/>
      <dgm:t>
        <a:bodyPr/>
        <a:lstStyle/>
        <a:p>
          <a:endParaRPr lang="pl-PL"/>
        </a:p>
      </dgm:t>
    </dgm:pt>
    <dgm:pt modelId="{B1F1EBC1-C8E6-4DEB-ACCA-5EDB5C40F055}" type="sibTrans" cxnId="{78C81FE0-F306-4343-AE71-CB05963E3FF9}">
      <dgm:prSet/>
      <dgm:spPr/>
      <dgm:t>
        <a:bodyPr/>
        <a:lstStyle/>
        <a:p>
          <a:endParaRPr lang="pl-PL"/>
        </a:p>
      </dgm:t>
    </dgm:pt>
    <dgm:pt modelId="{41FF5689-C70D-4524-AC1A-5B6A2F0FE8E0}">
      <dgm:prSet phldrT="[Tekst]" custT="1"/>
      <dgm:spPr>
        <a:solidFill>
          <a:schemeClr val="accent2">
            <a:lumMod val="60000"/>
            <a:lumOff val="40000"/>
          </a:schemeClr>
        </a:solidFill>
        <a:scene3d>
          <a:camera prst="orthographicFront">
            <a:rot lat="0" lon="0" rev="0"/>
          </a:camera>
          <a:lightRig rig="threePt" dir="t"/>
        </a:scene3d>
      </dgm:spPr>
      <dgm:t>
        <a:bodyPr/>
        <a:lstStyle/>
        <a:p>
          <a:r>
            <a:rPr lang="pl-PL" sz="900" b="1" dirty="0" smtClean="0">
              <a:solidFill>
                <a:schemeClr val="tx1"/>
              </a:solidFill>
            </a:rPr>
            <a:t>Intensywności</a:t>
          </a:r>
          <a:endParaRPr lang="pl-PL" sz="900" b="1" dirty="0">
            <a:solidFill>
              <a:schemeClr val="tx1"/>
            </a:solidFill>
          </a:endParaRPr>
        </a:p>
      </dgm:t>
    </dgm:pt>
    <dgm:pt modelId="{6A7B710F-1979-4B19-964A-78B7D482C617}" type="parTrans" cxnId="{A85BF5FC-9181-4A87-890A-FE25A82F1B03}">
      <dgm:prSet/>
      <dgm:spPr/>
      <dgm:t>
        <a:bodyPr/>
        <a:lstStyle/>
        <a:p>
          <a:endParaRPr lang="pl-PL"/>
        </a:p>
      </dgm:t>
    </dgm:pt>
    <dgm:pt modelId="{29F0EF03-D6CA-4CC3-AA82-D22E0A7D4DBB}" type="sibTrans" cxnId="{A85BF5FC-9181-4A87-890A-FE25A82F1B03}">
      <dgm:prSet/>
      <dgm:spPr/>
      <dgm:t>
        <a:bodyPr/>
        <a:lstStyle/>
        <a:p>
          <a:endParaRPr lang="pl-PL"/>
        </a:p>
      </dgm:t>
    </dgm:pt>
    <dgm:pt modelId="{B7BF8B53-1F82-403B-B232-534ED7612732}">
      <dgm:prSet phldrT="[Tekst]" custT="1"/>
      <dgm:spPr>
        <a:solidFill>
          <a:schemeClr val="accent2">
            <a:lumMod val="60000"/>
            <a:lumOff val="40000"/>
          </a:schemeClr>
        </a:solidFill>
        <a:scene3d>
          <a:camera prst="orthographicFront">
            <a:rot lat="0" lon="0" rev="0"/>
          </a:camera>
          <a:lightRig rig="threePt" dir="t"/>
        </a:scene3d>
      </dgm:spPr>
      <dgm:t>
        <a:bodyPr/>
        <a:lstStyle/>
        <a:p>
          <a:r>
            <a:rPr lang="pl-PL" sz="900" b="1" dirty="0" smtClean="0">
              <a:solidFill>
                <a:schemeClr val="tx1"/>
              </a:solidFill>
            </a:rPr>
            <a:t>Charakteru</a:t>
          </a:r>
          <a:endParaRPr lang="pl-PL" sz="900" b="1" dirty="0">
            <a:solidFill>
              <a:schemeClr val="tx1"/>
            </a:solidFill>
          </a:endParaRPr>
        </a:p>
      </dgm:t>
    </dgm:pt>
    <dgm:pt modelId="{01FD7EDB-340A-4E26-8805-FB1542D3A412}" type="parTrans" cxnId="{30242C3E-BD1E-4A20-87ED-2B9C5073200A}">
      <dgm:prSet/>
      <dgm:spPr/>
      <dgm:t>
        <a:bodyPr/>
        <a:lstStyle/>
        <a:p>
          <a:endParaRPr lang="pl-PL"/>
        </a:p>
      </dgm:t>
    </dgm:pt>
    <dgm:pt modelId="{5539DA1F-58D7-426F-8437-095B58D86B2D}" type="sibTrans" cxnId="{30242C3E-BD1E-4A20-87ED-2B9C5073200A}">
      <dgm:prSet/>
      <dgm:spPr/>
      <dgm:t>
        <a:bodyPr/>
        <a:lstStyle/>
        <a:p>
          <a:endParaRPr lang="pl-PL"/>
        </a:p>
      </dgm:t>
    </dgm:pt>
    <dgm:pt modelId="{A1D4C990-1336-4297-A3FE-7A7813882D67}">
      <dgm:prSet phldrT="[Tekst]" custT="1"/>
      <dgm:spPr>
        <a:solidFill>
          <a:schemeClr val="accent2">
            <a:lumMod val="60000"/>
            <a:lumOff val="40000"/>
          </a:schemeClr>
        </a:solidFill>
        <a:scene3d>
          <a:camera prst="orthographicFront">
            <a:rot lat="0" lon="0" rev="0"/>
          </a:camera>
          <a:lightRig rig="threePt" dir="t"/>
        </a:scene3d>
      </dgm:spPr>
      <dgm:t>
        <a:bodyPr/>
        <a:lstStyle/>
        <a:p>
          <a:r>
            <a:rPr lang="pl-PL" sz="900" b="1" dirty="0" smtClean="0">
              <a:solidFill>
                <a:schemeClr val="tx1"/>
              </a:solidFill>
            </a:rPr>
            <a:t>Okresu trwania</a:t>
          </a:r>
          <a:endParaRPr lang="pl-PL" sz="900" b="1" dirty="0">
            <a:solidFill>
              <a:schemeClr val="tx1"/>
            </a:solidFill>
          </a:endParaRPr>
        </a:p>
      </dgm:t>
    </dgm:pt>
    <dgm:pt modelId="{59DE20CB-F064-49D5-9578-80D26079DF5D}" type="parTrans" cxnId="{BE8F5D2C-F9B1-4C9B-B674-D020AE7F9D31}">
      <dgm:prSet/>
      <dgm:spPr/>
      <dgm:t>
        <a:bodyPr/>
        <a:lstStyle/>
        <a:p>
          <a:endParaRPr lang="pl-PL"/>
        </a:p>
      </dgm:t>
    </dgm:pt>
    <dgm:pt modelId="{CFB9B2B1-FE5C-4475-8CCD-3080A0B8ACBC}" type="sibTrans" cxnId="{BE8F5D2C-F9B1-4C9B-B674-D020AE7F9D31}">
      <dgm:prSet/>
      <dgm:spPr/>
      <dgm:t>
        <a:bodyPr/>
        <a:lstStyle/>
        <a:p>
          <a:endParaRPr lang="pl-PL"/>
        </a:p>
      </dgm:t>
    </dgm:pt>
    <dgm:pt modelId="{A0905172-4682-4768-A328-C9B1D2EDF5AE}">
      <dgm:prSet phldrT="[Tekst]" custT="1"/>
      <dgm:spPr>
        <a:solidFill>
          <a:schemeClr val="accent2">
            <a:lumMod val="60000"/>
            <a:lumOff val="40000"/>
          </a:schemeClr>
        </a:solidFill>
        <a:scene3d>
          <a:camera prst="orthographicFront">
            <a:rot lat="0" lon="0" rev="0"/>
          </a:camera>
          <a:lightRig rig="threePt" dir="t"/>
        </a:scene3d>
      </dgm:spPr>
      <dgm:t>
        <a:bodyPr/>
        <a:lstStyle/>
        <a:p>
          <a:r>
            <a:rPr lang="pl-PL" sz="900" b="1" dirty="0" smtClean="0">
              <a:solidFill>
                <a:schemeClr val="tx1"/>
              </a:solidFill>
            </a:rPr>
            <a:t>Harmonogramu</a:t>
          </a:r>
          <a:endParaRPr lang="pl-PL" sz="900" b="1" dirty="0">
            <a:solidFill>
              <a:schemeClr val="tx1"/>
            </a:solidFill>
          </a:endParaRPr>
        </a:p>
      </dgm:t>
    </dgm:pt>
    <dgm:pt modelId="{40F3C1AC-4E70-499C-8989-61A1CECD4106}" type="parTrans" cxnId="{5AF01A93-D9CB-495E-8B94-8B341A0CA4E0}">
      <dgm:prSet/>
      <dgm:spPr/>
      <dgm:t>
        <a:bodyPr/>
        <a:lstStyle/>
        <a:p>
          <a:endParaRPr lang="pl-PL"/>
        </a:p>
      </dgm:t>
    </dgm:pt>
    <dgm:pt modelId="{38439C72-CAE7-4547-A3D2-B523127845ED}" type="sibTrans" cxnId="{5AF01A93-D9CB-495E-8B94-8B341A0CA4E0}">
      <dgm:prSet/>
      <dgm:spPr/>
      <dgm:t>
        <a:bodyPr/>
        <a:lstStyle/>
        <a:p>
          <a:endParaRPr lang="pl-PL"/>
        </a:p>
      </dgm:t>
    </dgm:pt>
    <dgm:pt modelId="{D62D81FC-6511-4B62-89F5-7BC0062E648F}">
      <dgm:prSet phldrT="[Tekst]" custT="1"/>
      <dgm:spPr>
        <a:solidFill>
          <a:schemeClr val="accent1">
            <a:lumMod val="60000"/>
            <a:lumOff val="40000"/>
          </a:schemeClr>
        </a:solidFill>
      </dgm:spPr>
      <dgm:t>
        <a:bodyPr/>
        <a:lstStyle/>
        <a:p>
          <a:r>
            <a:rPr lang="pl-PL" sz="1000" b="1" dirty="0" smtClean="0">
              <a:solidFill>
                <a:schemeClr val="tx1"/>
              </a:solidFill>
            </a:rPr>
            <a:t>Obszary chronione, nie spełniające kryterium hektara kwalifikowanego wskutek wdrożenia dyrektyw:</a:t>
          </a:r>
          <a:endParaRPr lang="pl-PL" sz="1000" b="1" dirty="0">
            <a:solidFill>
              <a:schemeClr val="tx1"/>
            </a:solidFill>
          </a:endParaRPr>
        </a:p>
      </dgm:t>
    </dgm:pt>
    <dgm:pt modelId="{BF96FA3E-FE47-47F9-97B5-1ACA32BFE482}" type="parTrans" cxnId="{1823C45F-667C-44E5-AF6A-2BF77B8A3BAB}">
      <dgm:prSet/>
      <dgm:spPr/>
      <dgm:t>
        <a:bodyPr/>
        <a:lstStyle/>
        <a:p>
          <a:endParaRPr lang="pl-PL"/>
        </a:p>
      </dgm:t>
    </dgm:pt>
    <dgm:pt modelId="{24D1B041-D527-4EE6-9287-97224B16B252}" type="sibTrans" cxnId="{1823C45F-667C-44E5-AF6A-2BF77B8A3BAB}">
      <dgm:prSet/>
      <dgm:spPr/>
      <dgm:t>
        <a:bodyPr/>
        <a:lstStyle/>
        <a:p>
          <a:endParaRPr lang="pl-PL"/>
        </a:p>
      </dgm:t>
    </dgm:pt>
    <dgm:pt modelId="{BD832E95-7EDD-4C76-875C-80335F563531}">
      <dgm:prSet phldrT="[Tekst]" custT="1"/>
      <dgm:spPr>
        <a:solidFill>
          <a:schemeClr val="accent1">
            <a:lumMod val="60000"/>
            <a:lumOff val="40000"/>
          </a:schemeClr>
        </a:solidFill>
      </dgm:spPr>
      <dgm:t>
        <a:bodyPr/>
        <a:lstStyle/>
        <a:p>
          <a:r>
            <a:rPr lang="pl-PL" sz="1000" b="1" dirty="0" smtClean="0">
              <a:solidFill>
                <a:schemeClr val="tx1"/>
              </a:solidFill>
            </a:rPr>
            <a:t>Dyr. wodna</a:t>
          </a:r>
          <a:endParaRPr lang="pl-PL" sz="1000" b="1" dirty="0">
            <a:solidFill>
              <a:schemeClr val="tx1"/>
            </a:solidFill>
          </a:endParaRPr>
        </a:p>
      </dgm:t>
    </dgm:pt>
    <dgm:pt modelId="{CA8FC153-F5C3-4229-BFF4-A05AF06BB8E7}" type="parTrans" cxnId="{F899676D-A9B4-435A-8F6C-7166EB8A82F1}">
      <dgm:prSet/>
      <dgm:spPr/>
      <dgm:t>
        <a:bodyPr/>
        <a:lstStyle/>
        <a:p>
          <a:endParaRPr lang="pl-PL"/>
        </a:p>
      </dgm:t>
    </dgm:pt>
    <dgm:pt modelId="{181F03E3-A431-4918-B201-E76CCBDCFC8B}" type="sibTrans" cxnId="{F899676D-A9B4-435A-8F6C-7166EB8A82F1}">
      <dgm:prSet/>
      <dgm:spPr/>
      <dgm:t>
        <a:bodyPr/>
        <a:lstStyle/>
        <a:p>
          <a:endParaRPr lang="pl-PL"/>
        </a:p>
      </dgm:t>
    </dgm:pt>
    <dgm:pt modelId="{E70A0FC3-AD6D-4C1B-849C-EBAEFC63C0AB}">
      <dgm:prSet phldrT="[Tekst]" custT="1"/>
      <dgm:spPr>
        <a:solidFill>
          <a:schemeClr val="accent1">
            <a:lumMod val="60000"/>
            <a:lumOff val="40000"/>
          </a:schemeClr>
        </a:solidFill>
      </dgm:spPr>
      <dgm:t>
        <a:bodyPr/>
        <a:lstStyle/>
        <a:p>
          <a:r>
            <a:rPr lang="pl-PL" sz="1000" b="1" dirty="0" smtClean="0">
              <a:solidFill>
                <a:schemeClr val="tx1"/>
              </a:solidFill>
            </a:rPr>
            <a:t>Dyr. siedliskowa</a:t>
          </a:r>
          <a:endParaRPr lang="pl-PL" sz="1000" b="1" dirty="0">
            <a:solidFill>
              <a:schemeClr val="tx1"/>
            </a:solidFill>
          </a:endParaRPr>
        </a:p>
      </dgm:t>
    </dgm:pt>
    <dgm:pt modelId="{74C475B2-1B1D-43DF-A08C-DA97059D569B}" type="parTrans" cxnId="{5C34FD3A-4C41-4BD5-8683-3E4A5D1E8553}">
      <dgm:prSet/>
      <dgm:spPr/>
      <dgm:t>
        <a:bodyPr/>
        <a:lstStyle/>
        <a:p>
          <a:endParaRPr lang="pl-PL"/>
        </a:p>
      </dgm:t>
    </dgm:pt>
    <dgm:pt modelId="{328A19F5-4D61-43A8-B209-B5885E7E768A}" type="sibTrans" cxnId="{5C34FD3A-4C41-4BD5-8683-3E4A5D1E8553}">
      <dgm:prSet/>
      <dgm:spPr/>
      <dgm:t>
        <a:bodyPr/>
        <a:lstStyle/>
        <a:p>
          <a:endParaRPr lang="pl-PL"/>
        </a:p>
      </dgm:t>
    </dgm:pt>
    <dgm:pt modelId="{811DE6B4-C215-42DC-8676-28914EA539F6}">
      <dgm:prSet phldrT="[Tekst]" custT="1"/>
      <dgm:spPr>
        <a:solidFill>
          <a:schemeClr val="accent1">
            <a:lumMod val="60000"/>
            <a:lumOff val="40000"/>
          </a:schemeClr>
        </a:solidFill>
      </dgm:spPr>
      <dgm:t>
        <a:bodyPr/>
        <a:lstStyle/>
        <a:p>
          <a:r>
            <a:rPr lang="pl-PL" sz="1000" b="1" dirty="0" smtClean="0">
              <a:solidFill>
                <a:schemeClr val="tx1"/>
              </a:solidFill>
            </a:rPr>
            <a:t>Dyr. ptasia</a:t>
          </a:r>
          <a:endParaRPr lang="pl-PL" sz="1000" b="1" dirty="0">
            <a:solidFill>
              <a:schemeClr val="tx1"/>
            </a:solidFill>
          </a:endParaRPr>
        </a:p>
      </dgm:t>
    </dgm:pt>
    <dgm:pt modelId="{42E2B720-318C-49F6-B861-295A97AB2D78}" type="parTrans" cxnId="{0957F27B-6BB2-4E16-9239-E6D97FA730B9}">
      <dgm:prSet/>
      <dgm:spPr/>
      <dgm:t>
        <a:bodyPr/>
        <a:lstStyle/>
        <a:p>
          <a:endParaRPr lang="pl-PL"/>
        </a:p>
      </dgm:t>
    </dgm:pt>
    <dgm:pt modelId="{DA1E5A33-6790-4EEB-9F4B-860B36474362}" type="sibTrans" cxnId="{0957F27B-6BB2-4E16-9239-E6D97FA730B9}">
      <dgm:prSet/>
      <dgm:spPr/>
      <dgm:t>
        <a:bodyPr/>
        <a:lstStyle/>
        <a:p>
          <a:endParaRPr lang="pl-PL"/>
        </a:p>
      </dgm:t>
    </dgm:pt>
    <dgm:pt modelId="{649B97BE-D608-4987-AD73-76D8009B3C42}">
      <dgm:prSet phldrT="[Tekst]" custT="1"/>
      <dgm:spPr>
        <a:solidFill>
          <a:schemeClr val="accent1">
            <a:lumMod val="60000"/>
            <a:lumOff val="40000"/>
          </a:schemeClr>
        </a:solidFill>
      </dgm:spPr>
      <dgm:t>
        <a:bodyPr/>
        <a:lstStyle/>
        <a:p>
          <a:r>
            <a:rPr lang="pl-PL" sz="1200" b="1" dirty="0" smtClean="0">
              <a:solidFill>
                <a:schemeClr val="tx1"/>
              </a:solidFill>
            </a:rPr>
            <a:t>Obszary zalesione </a:t>
          </a:r>
        </a:p>
        <a:p>
          <a:r>
            <a:rPr lang="pl-PL" sz="1200" b="1" dirty="0" smtClean="0">
              <a:solidFill>
                <a:schemeClr val="tx1"/>
              </a:solidFill>
            </a:rPr>
            <a:t>w ramach:</a:t>
          </a:r>
          <a:endParaRPr lang="pl-PL" sz="1200" b="1" dirty="0">
            <a:solidFill>
              <a:schemeClr val="tx1"/>
            </a:solidFill>
          </a:endParaRPr>
        </a:p>
      </dgm:t>
    </dgm:pt>
    <dgm:pt modelId="{E9D9560B-C8DA-4F8E-9700-C87378DFF782}" type="parTrans" cxnId="{1D21A462-4760-4E97-BEF4-1C3E09C70FA2}">
      <dgm:prSet/>
      <dgm:spPr/>
      <dgm:t>
        <a:bodyPr/>
        <a:lstStyle/>
        <a:p>
          <a:endParaRPr lang="pl-PL"/>
        </a:p>
      </dgm:t>
    </dgm:pt>
    <dgm:pt modelId="{EBE215BB-E352-4589-9718-1DA5444BD4BB}" type="sibTrans" cxnId="{1D21A462-4760-4E97-BEF4-1C3E09C70FA2}">
      <dgm:prSet/>
      <dgm:spPr/>
      <dgm:t>
        <a:bodyPr/>
        <a:lstStyle/>
        <a:p>
          <a:endParaRPr lang="pl-PL"/>
        </a:p>
      </dgm:t>
    </dgm:pt>
    <dgm:pt modelId="{ED8CF106-1A56-4729-B31B-B2F3C463AA12}">
      <dgm:prSet phldrT="[Tekst]" custT="1"/>
      <dgm:spPr>
        <a:solidFill>
          <a:schemeClr val="accent1">
            <a:lumMod val="60000"/>
            <a:lumOff val="40000"/>
          </a:schemeClr>
        </a:solidFill>
      </dgm:spPr>
      <dgm:t>
        <a:bodyPr/>
        <a:lstStyle/>
        <a:p>
          <a:r>
            <a:rPr lang="pl-PL" sz="900" b="1" dirty="0" smtClean="0">
              <a:solidFill>
                <a:schemeClr val="tx1"/>
              </a:solidFill>
            </a:rPr>
            <a:t>PROW 2007-14</a:t>
          </a:r>
          <a:endParaRPr lang="pl-PL" sz="900" b="1" dirty="0">
            <a:solidFill>
              <a:schemeClr val="tx1"/>
            </a:solidFill>
          </a:endParaRPr>
        </a:p>
      </dgm:t>
    </dgm:pt>
    <dgm:pt modelId="{575E35CE-8861-4E6C-90D2-A653334D261C}" type="parTrans" cxnId="{A3ACA49A-C134-4EC9-8C2A-497C6FC6EA55}">
      <dgm:prSet/>
      <dgm:spPr/>
      <dgm:t>
        <a:bodyPr/>
        <a:lstStyle/>
        <a:p>
          <a:endParaRPr lang="pl-PL"/>
        </a:p>
      </dgm:t>
    </dgm:pt>
    <dgm:pt modelId="{ED2250AF-86B9-4E29-9FE8-CCDEA5BBB6A8}" type="sibTrans" cxnId="{A3ACA49A-C134-4EC9-8C2A-497C6FC6EA55}">
      <dgm:prSet/>
      <dgm:spPr/>
      <dgm:t>
        <a:bodyPr/>
        <a:lstStyle/>
        <a:p>
          <a:endParaRPr lang="pl-PL"/>
        </a:p>
      </dgm:t>
    </dgm:pt>
    <dgm:pt modelId="{2A0AFB55-5677-4C17-A75B-88D4AFDA7C3B}">
      <dgm:prSet phldrT="[Tekst]" custT="1"/>
      <dgm:spPr>
        <a:solidFill>
          <a:schemeClr val="accent1">
            <a:lumMod val="60000"/>
            <a:lumOff val="40000"/>
          </a:schemeClr>
        </a:solidFill>
      </dgm:spPr>
      <dgm:t>
        <a:bodyPr/>
        <a:lstStyle/>
        <a:p>
          <a:r>
            <a:rPr lang="pl-PL" sz="900" b="1" dirty="0" smtClean="0">
              <a:solidFill>
                <a:schemeClr val="tx1"/>
              </a:solidFill>
            </a:rPr>
            <a:t>PROW 2014-20</a:t>
          </a:r>
          <a:endParaRPr lang="pl-PL" sz="900" b="1" dirty="0">
            <a:solidFill>
              <a:schemeClr val="tx1"/>
            </a:solidFill>
          </a:endParaRPr>
        </a:p>
      </dgm:t>
    </dgm:pt>
    <dgm:pt modelId="{F39AEB43-259E-40AE-B53F-1C199EF2C1DD}" type="parTrans" cxnId="{994871F2-CCC8-47B9-A0AC-F8A4597CCB33}">
      <dgm:prSet/>
      <dgm:spPr/>
      <dgm:t>
        <a:bodyPr/>
        <a:lstStyle/>
        <a:p>
          <a:endParaRPr lang="pl-PL"/>
        </a:p>
      </dgm:t>
    </dgm:pt>
    <dgm:pt modelId="{F4133554-EE08-4BB6-ACEC-5411A0D4463C}" type="sibTrans" cxnId="{994871F2-CCC8-47B9-A0AC-F8A4597CCB33}">
      <dgm:prSet/>
      <dgm:spPr/>
      <dgm:t>
        <a:bodyPr/>
        <a:lstStyle/>
        <a:p>
          <a:endParaRPr lang="pl-PL"/>
        </a:p>
      </dgm:t>
    </dgm:pt>
    <dgm:pt modelId="{83D20191-9EBE-437D-A309-504D88467609}">
      <dgm:prSet phldrT="[Tekst]"/>
      <dgm:spPr>
        <a:solidFill>
          <a:schemeClr val="bg2">
            <a:lumMod val="60000"/>
            <a:lumOff val="40000"/>
          </a:schemeClr>
        </a:solidFill>
      </dgm:spPr>
      <dgm:t>
        <a:bodyPr/>
        <a:lstStyle/>
        <a:p>
          <a:r>
            <a:rPr lang="pl-PL" b="1" dirty="0" smtClean="0">
              <a:solidFill>
                <a:schemeClr val="tx1"/>
              </a:solidFill>
            </a:rPr>
            <a:t>Stanowiące</a:t>
          </a:r>
          <a:endParaRPr lang="pl-PL" b="1" dirty="0">
            <a:solidFill>
              <a:schemeClr val="tx1"/>
            </a:solidFill>
          </a:endParaRPr>
        </a:p>
      </dgm:t>
    </dgm:pt>
    <dgm:pt modelId="{71A5EAE4-C1E2-437F-9CE9-068AC5168F6B}" type="parTrans" cxnId="{5EECA7C5-AA39-444D-8AD1-FD5232398368}">
      <dgm:prSet/>
      <dgm:spPr/>
      <dgm:t>
        <a:bodyPr/>
        <a:lstStyle/>
        <a:p>
          <a:endParaRPr lang="pl-PL"/>
        </a:p>
      </dgm:t>
    </dgm:pt>
    <dgm:pt modelId="{A02DF770-2A8B-45D1-8BEF-4B119B1B1334}" type="sibTrans" cxnId="{5EECA7C5-AA39-444D-8AD1-FD5232398368}">
      <dgm:prSet/>
      <dgm:spPr/>
      <dgm:t>
        <a:bodyPr/>
        <a:lstStyle/>
        <a:p>
          <a:endParaRPr lang="pl-PL"/>
        </a:p>
      </dgm:t>
    </dgm:pt>
    <dgm:pt modelId="{B92828AA-AE8F-4DCD-AA37-C465B3C37A02}">
      <dgm:prSet phldrT="[Tekst]"/>
      <dgm:spPr>
        <a:solidFill>
          <a:schemeClr val="accent6">
            <a:lumMod val="60000"/>
            <a:lumOff val="40000"/>
          </a:schemeClr>
        </a:solidFill>
      </dgm:spPr>
      <dgm:t>
        <a:bodyPr/>
        <a:lstStyle/>
        <a:p>
          <a:r>
            <a:rPr lang="pl-PL" b="1" dirty="0" smtClean="0">
              <a:solidFill>
                <a:schemeClr val="tx1"/>
              </a:solidFill>
            </a:rPr>
            <a:t>Działalności rolniczej</a:t>
          </a:r>
          <a:endParaRPr lang="pl-PL" b="1" dirty="0">
            <a:solidFill>
              <a:schemeClr val="tx1"/>
            </a:solidFill>
          </a:endParaRPr>
        </a:p>
      </dgm:t>
    </dgm:pt>
    <dgm:pt modelId="{C5ADCB25-6CC3-4549-99B7-F88BB18F7102}" type="parTrans" cxnId="{1061FDAE-5F69-4323-BF32-723CC45B5FDE}">
      <dgm:prSet/>
      <dgm:spPr/>
      <dgm:t>
        <a:bodyPr/>
        <a:lstStyle/>
        <a:p>
          <a:endParaRPr lang="pl-PL"/>
        </a:p>
      </dgm:t>
    </dgm:pt>
    <dgm:pt modelId="{563027A7-3FFF-48BF-8B10-9E3975C25E2A}" type="sibTrans" cxnId="{1061FDAE-5F69-4323-BF32-723CC45B5FDE}">
      <dgm:prSet/>
      <dgm:spPr/>
      <dgm:t>
        <a:bodyPr/>
        <a:lstStyle/>
        <a:p>
          <a:endParaRPr lang="pl-PL"/>
        </a:p>
      </dgm:t>
    </dgm:pt>
    <dgm:pt modelId="{427ADDEF-7586-47B0-B735-D4076FFE3AAA}">
      <dgm:prSet phldrT="[Tekst]" custT="1"/>
      <dgm:spPr>
        <a:solidFill>
          <a:schemeClr val="accent6">
            <a:lumMod val="60000"/>
            <a:lumOff val="40000"/>
          </a:schemeClr>
        </a:solidFill>
      </dgm:spPr>
      <dgm:t>
        <a:bodyPr/>
        <a:lstStyle/>
        <a:p>
          <a:r>
            <a:rPr lang="pl-PL" sz="1200" b="1" dirty="0" smtClean="0">
              <a:solidFill>
                <a:schemeClr val="tx1"/>
              </a:solidFill>
            </a:rPr>
            <a:t>ZGR</a:t>
          </a:r>
        </a:p>
        <a:p>
          <a:r>
            <a:rPr lang="pl-PL" sz="1200" b="1" strike="sngStrike" baseline="0" dirty="0" smtClean="0">
              <a:solidFill>
                <a:schemeClr val="tx1"/>
              </a:solidFill>
            </a:rPr>
            <a:t>ZGNR</a:t>
          </a:r>
        </a:p>
      </dgm:t>
    </dgm:pt>
    <dgm:pt modelId="{C2F93F74-9F8D-4CFC-B0AB-914057F4F48A}" type="parTrans" cxnId="{2381AD92-98D3-4B7E-862E-2EE5197FA4CE}">
      <dgm:prSet/>
      <dgm:spPr/>
      <dgm:t>
        <a:bodyPr/>
        <a:lstStyle/>
        <a:p>
          <a:endParaRPr lang="pl-PL"/>
        </a:p>
      </dgm:t>
    </dgm:pt>
    <dgm:pt modelId="{56C8CDB7-262A-48CB-B63A-E3A40E106819}" type="sibTrans" cxnId="{2381AD92-98D3-4B7E-862E-2EE5197FA4CE}">
      <dgm:prSet/>
      <dgm:spPr/>
      <dgm:t>
        <a:bodyPr/>
        <a:lstStyle/>
        <a:p>
          <a:endParaRPr lang="pl-PL"/>
        </a:p>
      </dgm:t>
    </dgm:pt>
    <dgm:pt modelId="{351C2BE0-1D15-4176-BD1E-EBB6F210B8EC}">
      <dgm:prSet phldrT="[Tekst]" custT="1"/>
      <dgm:spPr>
        <a:solidFill>
          <a:schemeClr val="accent6">
            <a:lumMod val="60000"/>
            <a:lumOff val="40000"/>
          </a:schemeClr>
        </a:solidFill>
      </dgm:spPr>
      <dgm:t>
        <a:bodyPr/>
        <a:lstStyle/>
        <a:p>
          <a:r>
            <a:rPr lang="pl-PL" sz="1200" b="1" dirty="0" smtClean="0">
              <a:solidFill>
                <a:schemeClr val="tx1"/>
              </a:solidFill>
            </a:rPr>
            <a:t>ZGR</a:t>
          </a:r>
        </a:p>
        <a:p>
          <a:r>
            <a:rPr lang="pl-PL" sz="1200" b="1" strike="sngStrike" baseline="0" dirty="0" smtClean="0">
              <a:solidFill>
                <a:schemeClr val="tx1"/>
              </a:solidFill>
            </a:rPr>
            <a:t>ZGNR</a:t>
          </a:r>
          <a:endParaRPr lang="pl-PL" sz="1200" b="1" strike="sngStrike" baseline="0" dirty="0">
            <a:solidFill>
              <a:schemeClr val="tx1"/>
            </a:solidFill>
          </a:endParaRPr>
        </a:p>
      </dgm:t>
    </dgm:pt>
    <dgm:pt modelId="{9DB176FF-A287-4DB3-92C3-079EFEC3A005}" type="parTrans" cxnId="{41365AAC-E147-465F-8515-6AAEAA126760}">
      <dgm:prSet/>
      <dgm:spPr/>
      <dgm:t>
        <a:bodyPr/>
        <a:lstStyle/>
        <a:p>
          <a:endParaRPr lang="pl-PL"/>
        </a:p>
      </dgm:t>
    </dgm:pt>
    <dgm:pt modelId="{7A3A11BD-F656-4469-854E-E9C93937063B}" type="sibTrans" cxnId="{41365AAC-E147-465F-8515-6AAEAA126760}">
      <dgm:prSet/>
      <dgm:spPr/>
      <dgm:t>
        <a:bodyPr/>
        <a:lstStyle/>
        <a:p>
          <a:endParaRPr lang="pl-PL"/>
        </a:p>
      </dgm:t>
    </dgm:pt>
    <dgm:pt modelId="{4D6A7D4C-3373-466E-A4D2-9A0A4B109125}">
      <dgm:prSet phldrT="[Tekst]"/>
      <dgm:spPr>
        <a:solidFill>
          <a:schemeClr val="accent6">
            <a:lumMod val="60000"/>
            <a:lumOff val="40000"/>
          </a:schemeClr>
        </a:solidFill>
      </dgm:spPr>
      <dgm:t>
        <a:bodyPr/>
        <a:lstStyle/>
        <a:p>
          <a:r>
            <a:rPr lang="pl-PL" b="1" dirty="0" smtClean="0">
              <a:solidFill>
                <a:schemeClr val="tx1"/>
              </a:solidFill>
            </a:rPr>
            <a:t>Zapewniły rolnikowi prawo do JPO w 2008 i stanowią:</a:t>
          </a:r>
          <a:endParaRPr lang="pl-PL" b="1" dirty="0">
            <a:solidFill>
              <a:schemeClr val="tx1"/>
            </a:solidFill>
          </a:endParaRPr>
        </a:p>
      </dgm:t>
    </dgm:pt>
    <dgm:pt modelId="{52FFA2E7-0A1F-438F-9895-698A2F902BE6}" type="parTrans" cxnId="{5EB4E9C9-BED5-4803-B853-991006E78DAA}">
      <dgm:prSet/>
      <dgm:spPr/>
      <dgm:t>
        <a:bodyPr/>
        <a:lstStyle/>
        <a:p>
          <a:endParaRPr lang="pl-PL"/>
        </a:p>
      </dgm:t>
    </dgm:pt>
    <dgm:pt modelId="{DC517AD2-E2F6-477F-98D9-C6198DFDEEED}" type="sibTrans" cxnId="{5EB4E9C9-BED5-4803-B853-991006E78DAA}">
      <dgm:prSet/>
      <dgm:spPr/>
      <dgm:t>
        <a:bodyPr/>
        <a:lstStyle/>
        <a:p>
          <a:endParaRPr lang="pl-PL"/>
        </a:p>
      </dgm:t>
    </dgm:pt>
    <dgm:pt modelId="{246853C1-8F7D-417D-B49E-929643928AD5}">
      <dgm:prSet phldrT="[Tekst]"/>
      <dgm:spPr/>
      <dgm:t>
        <a:bodyPr/>
        <a:lstStyle/>
        <a:p>
          <a:r>
            <a:rPr lang="pl-PL" b="1" dirty="0" smtClean="0"/>
            <a:t>Obszary</a:t>
          </a:r>
          <a:endParaRPr lang="pl-PL" b="1" dirty="0"/>
        </a:p>
      </dgm:t>
    </dgm:pt>
    <dgm:pt modelId="{284E74EE-3B70-45D5-A1E8-7773830C432C}" type="sibTrans" cxnId="{ABE1D036-8B13-4EB2-8A45-5D126D66E53B}">
      <dgm:prSet/>
      <dgm:spPr/>
      <dgm:t>
        <a:bodyPr/>
        <a:lstStyle/>
        <a:p>
          <a:endParaRPr lang="pl-PL"/>
        </a:p>
      </dgm:t>
    </dgm:pt>
    <dgm:pt modelId="{A0AB77E4-E364-4C51-9E51-F55375E36763}" type="parTrans" cxnId="{ABE1D036-8B13-4EB2-8A45-5D126D66E53B}">
      <dgm:prSet/>
      <dgm:spPr/>
      <dgm:t>
        <a:bodyPr/>
        <a:lstStyle/>
        <a:p>
          <a:endParaRPr lang="pl-PL"/>
        </a:p>
      </dgm:t>
    </dgm:pt>
    <dgm:pt modelId="{FE81D174-F656-4DE1-A348-AFEC0B96A6AD}">
      <dgm:prSet phldrT="[Tekst]"/>
      <dgm:spPr>
        <a:solidFill>
          <a:schemeClr val="accent1"/>
        </a:solidFill>
      </dgm:spPr>
      <dgm:t>
        <a:bodyPr/>
        <a:lstStyle/>
        <a:p>
          <a:r>
            <a:rPr lang="pl-PL" b="1" dirty="0" smtClean="0"/>
            <a:t>Użytki rolne</a:t>
          </a:r>
          <a:endParaRPr lang="pl-PL" b="1" dirty="0"/>
        </a:p>
      </dgm:t>
    </dgm:pt>
    <dgm:pt modelId="{3AE01360-2280-4777-9348-0C2D5E42E989}" type="sibTrans" cxnId="{7AE59C62-5BA6-4B73-A105-595F66384722}">
      <dgm:prSet/>
      <dgm:spPr/>
      <dgm:t>
        <a:bodyPr/>
        <a:lstStyle/>
        <a:p>
          <a:endParaRPr lang="pl-PL"/>
        </a:p>
      </dgm:t>
    </dgm:pt>
    <dgm:pt modelId="{BB6E6F5E-7777-4251-AFBF-E59D6217C397}" type="parTrans" cxnId="{7AE59C62-5BA6-4B73-A105-595F66384722}">
      <dgm:prSet/>
      <dgm:spPr/>
      <dgm:t>
        <a:bodyPr/>
        <a:lstStyle/>
        <a:p>
          <a:endParaRPr lang="pl-PL"/>
        </a:p>
      </dgm:t>
    </dgm:pt>
    <dgm:pt modelId="{8A13E235-E0DE-4C9F-955D-12AD1E51C86E}">
      <dgm:prSet phldrT="[Tekst]" custT="1"/>
      <dgm:spPr>
        <a:solidFill>
          <a:schemeClr val="accent1">
            <a:lumMod val="40000"/>
            <a:lumOff val="60000"/>
          </a:schemeClr>
        </a:solidFill>
      </dgm:spPr>
      <dgm:t>
        <a:bodyPr/>
        <a:lstStyle/>
        <a:p>
          <a:r>
            <a:rPr lang="pl-PL" sz="900" b="1" dirty="0" smtClean="0">
              <a:solidFill>
                <a:schemeClr val="tx1"/>
              </a:solidFill>
            </a:rPr>
            <a:t>Min. 1 zabieg do 31 lipca danego roku</a:t>
          </a:r>
          <a:endParaRPr lang="pl-PL" sz="900" b="1" dirty="0">
            <a:solidFill>
              <a:schemeClr val="tx1"/>
            </a:solidFill>
          </a:endParaRPr>
        </a:p>
      </dgm:t>
    </dgm:pt>
    <dgm:pt modelId="{2034EBD9-67AC-48E5-8DE4-D62295BE5277}" type="parTrans" cxnId="{C6D032C4-4343-4789-A46F-F8092A6CC3BA}">
      <dgm:prSet/>
      <dgm:spPr/>
      <dgm:t>
        <a:bodyPr/>
        <a:lstStyle/>
        <a:p>
          <a:endParaRPr lang="pl-PL"/>
        </a:p>
      </dgm:t>
    </dgm:pt>
    <dgm:pt modelId="{997D70E9-E9FB-4492-9EA2-6F128E0FA13E}" type="sibTrans" cxnId="{C6D032C4-4343-4789-A46F-F8092A6CC3BA}">
      <dgm:prSet/>
      <dgm:spPr/>
      <dgm:t>
        <a:bodyPr/>
        <a:lstStyle/>
        <a:p>
          <a:endParaRPr lang="pl-PL"/>
        </a:p>
      </dgm:t>
    </dgm:pt>
    <dgm:pt modelId="{2AA01A33-5CED-4D57-AA41-4BD18AF2686C}" type="pres">
      <dgm:prSet presAssocID="{F95D4719-4ECD-4F83-BF32-1571AD2EAC98}" presName="Name0" presStyleCnt="0">
        <dgm:presLayoutVars>
          <dgm:chPref val="1"/>
          <dgm:dir/>
          <dgm:animOne val="branch"/>
          <dgm:animLvl val="lvl"/>
          <dgm:resizeHandles/>
        </dgm:presLayoutVars>
      </dgm:prSet>
      <dgm:spPr/>
      <dgm:t>
        <a:bodyPr/>
        <a:lstStyle/>
        <a:p>
          <a:endParaRPr lang="pl-PL"/>
        </a:p>
      </dgm:t>
    </dgm:pt>
    <dgm:pt modelId="{85BF632F-73F4-4026-BE3E-0190449A6A77}" type="pres">
      <dgm:prSet presAssocID="{A6DA00DE-47EA-4C47-AA15-C55D9CB816F1}" presName="vertOne" presStyleCnt="0"/>
      <dgm:spPr/>
    </dgm:pt>
    <dgm:pt modelId="{E4B9BB7C-FE7E-4E7F-B9B9-F72B731451C3}" type="pres">
      <dgm:prSet presAssocID="{A6DA00DE-47EA-4C47-AA15-C55D9CB816F1}" presName="txOne" presStyleLbl="node0" presStyleIdx="0" presStyleCnt="1" custScaleY="57631">
        <dgm:presLayoutVars>
          <dgm:chPref val="3"/>
        </dgm:presLayoutVars>
      </dgm:prSet>
      <dgm:spPr/>
      <dgm:t>
        <a:bodyPr/>
        <a:lstStyle/>
        <a:p>
          <a:endParaRPr lang="pl-PL"/>
        </a:p>
      </dgm:t>
    </dgm:pt>
    <dgm:pt modelId="{91C0CC57-379F-40CA-8604-EC35E7F8B21A}" type="pres">
      <dgm:prSet presAssocID="{A6DA00DE-47EA-4C47-AA15-C55D9CB816F1}" presName="parTransOne" presStyleCnt="0"/>
      <dgm:spPr/>
    </dgm:pt>
    <dgm:pt modelId="{9EF75ED3-5618-4123-8DBE-904CBDDB9579}" type="pres">
      <dgm:prSet presAssocID="{A6DA00DE-47EA-4C47-AA15-C55D9CB816F1}" presName="horzOne" presStyleCnt="0"/>
      <dgm:spPr/>
    </dgm:pt>
    <dgm:pt modelId="{C807F033-A1CB-43FA-8BA3-A1603DD69A76}" type="pres">
      <dgm:prSet presAssocID="{FE81D174-F656-4DE1-A348-AFEC0B96A6AD}" presName="vertTwo" presStyleCnt="0"/>
      <dgm:spPr/>
    </dgm:pt>
    <dgm:pt modelId="{327CC872-3D72-467F-9F5D-603FAD21D15F}" type="pres">
      <dgm:prSet presAssocID="{FE81D174-F656-4DE1-A348-AFEC0B96A6AD}" presName="txTwo" presStyleLbl="node2" presStyleIdx="0" presStyleCnt="2" custScaleY="31721">
        <dgm:presLayoutVars>
          <dgm:chPref val="3"/>
        </dgm:presLayoutVars>
      </dgm:prSet>
      <dgm:spPr/>
      <dgm:t>
        <a:bodyPr/>
        <a:lstStyle/>
        <a:p>
          <a:endParaRPr lang="pl-PL"/>
        </a:p>
      </dgm:t>
    </dgm:pt>
    <dgm:pt modelId="{2B23E140-D536-4547-A1E2-0B5E42897707}" type="pres">
      <dgm:prSet presAssocID="{FE81D174-F656-4DE1-A348-AFEC0B96A6AD}" presName="parTransTwo" presStyleCnt="0"/>
      <dgm:spPr/>
    </dgm:pt>
    <dgm:pt modelId="{F28001A0-DD9F-4A99-A3E7-4C934E85CBA0}" type="pres">
      <dgm:prSet presAssocID="{FE81D174-F656-4DE1-A348-AFEC0B96A6AD}" presName="horzTwo" presStyleCnt="0"/>
      <dgm:spPr/>
    </dgm:pt>
    <dgm:pt modelId="{2086FE26-4A9C-4B15-85F0-B0FF322FBFC9}" type="pres">
      <dgm:prSet presAssocID="{83D20191-9EBE-437D-A309-504D88467609}" presName="vertThree" presStyleCnt="0"/>
      <dgm:spPr/>
    </dgm:pt>
    <dgm:pt modelId="{6EFC1A00-3450-4C0A-8F95-E72B8035DABC}" type="pres">
      <dgm:prSet presAssocID="{83D20191-9EBE-437D-A309-504D88467609}" presName="txThree" presStyleLbl="node3" presStyleIdx="0" presStyleCnt="3">
        <dgm:presLayoutVars>
          <dgm:chPref val="3"/>
        </dgm:presLayoutVars>
      </dgm:prSet>
      <dgm:spPr/>
      <dgm:t>
        <a:bodyPr/>
        <a:lstStyle/>
        <a:p>
          <a:endParaRPr lang="pl-PL"/>
        </a:p>
      </dgm:t>
    </dgm:pt>
    <dgm:pt modelId="{4D09BD59-45D9-441C-B7BB-6DEDBB8B1C84}" type="pres">
      <dgm:prSet presAssocID="{83D20191-9EBE-437D-A309-504D88467609}" presName="parTransThree" presStyleCnt="0"/>
      <dgm:spPr/>
    </dgm:pt>
    <dgm:pt modelId="{170D7921-E292-44C4-940A-CEAC38D3E11C}" type="pres">
      <dgm:prSet presAssocID="{83D20191-9EBE-437D-A309-504D88467609}" presName="horzThree" presStyleCnt="0"/>
      <dgm:spPr/>
    </dgm:pt>
    <dgm:pt modelId="{C2E5A033-C54D-4C4D-B947-1F4C51EF80FB}" type="pres">
      <dgm:prSet presAssocID="{7D4A8460-84F6-4357-9E74-29F72FC678E0}" presName="vertFour" presStyleCnt="0">
        <dgm:presLayoutVars>
          <dgm:chPref val="3"/>
        </dgm:presLayoutVars>
      </dgm:prSet>
      <dgm:spPr/>
    </dgm:pt>
    <dgm:pt modelId="{7CD9AA97-FD04-4BC2-AAFE-91546919E69B}" type="pres">
      <dgm:prSet presAssocID="{7D4A8460-84F6-4357-9E74-29F72FC678E0}" presName="txFour" presStyleLbl="node4" presStyleIdx="0" presStyleCnt="25">
        <dgm:presLayoutVars>
          <dgm:chPref val="3"/>
        </dgm:presLayoutVars>
      </dgm:prSet>
      <dgm:spPr/>
      <dgm:t>
        <a:bodyPr/>
        <a:lstStyle/>
        <a:p>
          <a:endParaRPr lang="pl-PL"/>
        </a:p>
      </dgm:t>
    </dgm:pt>
    <dgm:pt modelId="{C27EA4E3-2DB7-4EFB-8E2F-335C294761FD}" type="pres">
      <dgm:prSet presAssocID="{7D4A8460-84F6-4357-9E74-29F72FC678E0}" presName="parTransFour" presStyleCnt="0"/>
      <dgm:spPr/>
    </dgm:pt>
    <dgm:pt modelId="{012CE4CF-89C9-4C3E-A2E1-523BC6421736}" type="pres">
      <dgm:prSet presAssocID="{7D4A8460-84F6-4357-9E74-29F72FC678E0}" presName="horzFour" presStyleCnt="0"/>
      <dgm:spPr/>
    </dgm:pt>
    <dgm:pt modelId="{BCBA236E-0C0F-4425-A8B2-B7B9FA941F94}" type="pres">
      <dgm:prSet presAssocID="{B5FEC3BC-E6EA-49D4-8BD7-D3854BEDCF0D}" presName="vertFour" presStyleCnt="0">
        <dgm:presLayoutVars>
          <dgm:chPref val="3"/>
        </dgm:presLayoutVars>
      </dgm:prSet>
      <dgm:spPr/>
    </dgm:pt>
    <dgm:pt modelId="{666FD815-26EA-484A-8EBB-23A3B0578BC2}" type="pres">
      <dgm:prSet presAssocID="{B5FEC3BC-E6EA-49D4-8BD7-D3854BEDCF0D}" presName="txFour" presStyleLbl="node4" presStyleIdx="1" presStyleCnt="25">
        <dgm:presLayoutVars>
          <dgm:chPref val="3"/>
        </dgm:presLayoutVars>
      </dgm:prSet>
      <dgm:spPr/>
      <dgm:t>
        <a:bodyPr/>
        <a:lstStyle/>
        <a:p>
          <a:endParaRPr lang="pl-PL"/>
        </a:p>
      </dgm:t>
    </dgm:pt>
    <dgm:pt modelId="{E9AD9156-00C6-45AD-83CF-96AE708A1CEA}" type="pres">
      <dgm:prSet presAssocID="{B5FEC3BC-E6EA-49D4-8BD7-D3854BEDCF0D}" presName="horzFour" presStyleCnt="0"/>
      <dgm:spPr/>
    </dgm:pt>
    <dgm:pt modelId="{8771E47C-9C9A-4E3B-A15F-2095AB077475}" type="pres">
      <dgm:prSet presAssocID="{0810E06B-AD3E-4E37-A021-3A93C1D4C16C}" presName="sibSpaceFour" presStyleCnt="0"/>
      <dgm:spPr/>
    </dgm:pt>
    <dgm:pt modelId="{73C988C9-A1CC-4ABE-B86A-EBF434420140}" type="pres">
      <dgm:prSet presAssocID="{2302B52E-2AF5-4C22-813D-4233E3AC9DC8}" presName="vertFour" presStyleCnt="0">
        <dgm:presLayoutVars>
          <dgm:chPref val="3"/>
        </dgm:presLayoutVars>
      </dgm:prSet>
      <dgm:spPr/>
    </dgm:pt>
    <dgm:pt modelId="{C6AB31CC-CFF1-4CA0-92C9-99D66E581CFE}" type="pres">
      <dgm:prSet presAssocID="{2302B52E-2AF5-4C22-813D-4233E3AC9DC8}" presName="txFour" presStyleLbl="node4" presStyleIdx="2" presStyleCnt="25">
        <dgm:presLayoutVars>
          <dgm:chPref val="3"/>
        </dgm:presLayoutVars>
      </dgm:prSet>
      <dgm:spPr/>
      <dgm:t>
        <a:bodyPr/>
        <a:lstStyle/>
        <a:p>
          <a:endParaRPr lang="pl-PL"/>
        </a:p>
      </dgm:t>
    </dgm:pt>
    <dgm:pt modelId="{E7D0EFD7-9DCB-4AC1-83A5-36BA2E15C54F}" type="pres">
      <dgm:prSet presAssocID="{2302B52E-2AF5-4C22-813D-4233E3AC9DC8}" presName="horzFour" presStyleCnt="0"/>
      <dgm:spPr/>
    </dgm:pt>
    <dgm:pt modelId="{3F3542DA-796D-4BBC-A670-A5B465D3D571}" type="pres">
      <dgm:prSet presAssocID="{2AEB1518-22D3-42FF-8DF7-42D255BFD804}" presName="sibSpaceFour" presStyleCnt="0"/>
      <dgm:spPr/>
    </dgm:pt>
    <dgm:pt modelId="{54998F20-2BFA-49FC-AFD7-2191EDDC875E}" type="pres">
      <dgm:prSet presAssocID="{9771249B-B83D-4673-93C4-3101C181B8C6}" presName="vertFour" presStyleCnt="0">
        <dgm:presLayoutVars>
          <dgm:chPref val="3"/>
        </dgm:presLayoutVars>
      </dgm:prSet>
      <dgm:spPr/>
    </dgm:pt>
    <dgm:pt modelId="{FA6605F2-A630-4CE8-B243-49E76D2ABB76}" type="pres">
      <dgm:prSet presAssocID="{9771249B-B83D-4673-93C4-3101C181B8C6}" presName="txFour" presStyleLbl="node4" presStyleIdx="3" presStyleCnt="25">
        <dgm:presLayoutVars>
          <dgm:chPref val="3"/>
        </dgm:presLayoutVars>
      </dgm:prSet>
      <dgm:spPr/>
      <dgm:t>
        <a:bodyPr/>
        <a:lstStyle/>
        <a:p>
          <a:endParaRPr lang="pl-PL"/>
        </a:p>
      </dgm:t>
    </dgm:pt>
    <dgm:pt modelId="{76F38D13-A2B7-4D0C-8974-FE3390F8E682}" type="pres">
      <dgm:prSet presAssocID="{9771249B-B83D-4673-93C4-3101C181B8C6}" presName="horzFour" presStyleCnt="0"/>
      <dgm:spPr/>
    </dgm:pt>
    <dgm:pt modelId="{0C063B4D-E5F3-4E7A-9976-8F00BC8C1765}" type="pres">
      <dgm:prSet presAssocID="{A02DF770-2A8B-45D1-8BEF-4B119B1B1334}" presName="sibSpaceThree" presStyleCnt="0"/>
      <dgm:spPr/>
    </dgm:pt>
    <dgm:pt modelId="{DA438F7F-B79E-45A3-99E2-C0978AC7D2E2}" type="pres">
      <dgm:prSet presAssocID="{538F06CE-6F74-4A41-90A0-1C46A9611DF9}" presName="vertThree" presStyleCnt="0"/>
      <dgm:spPr/>
    </dgm:pt>
    <dgm:pt modelId="{BAC94BDE-78C9-4CD4-80C2-85DC71D2A2C7}" type="pres">
      <dgm:prSet presAssocID="{538F06CE-6F74-4A41-90A0-1C46A9611DF9}" presName="txThree" presStyleLbl="node3" presStyleIdx="1" presStyleCnt="3">
        <dgm:presLayoutVars>
          <dgm:chPref val="3"/>
        </dgm:presLayoutVars>
      </dgm:prSet>
      <dgm:spPr/>
      <dgm:t>
        <a:bodyPr/>
        <a:lstStyle/>
        <a:p>
          <a:endParaRPr lang="pl-PL"/>
        </a:p>
      </dgm:t>
    </dgm:pt>
    <dgm:pt modelId="{AB53C918-DA91-4C87-993F-4CF002852A12}" type="pres">
      <dgm:prSet presAssocID="{538F06CE-6F74-4A41-90A0-1C46A9611DF9}" presName="parTransThree" presStyleCnt="0"/>
      <dgm:spPr/>
    </dgm:pt>
    <dgm:pt modelId="{051D418D-A65D-451D-B651-44C91BB7B2CE}" type="pres">
      <dgm:prSet presAssocID="{538F06CE-6F74-4A41-90A0-1C46A9611DF9}" presName="horzThree" presStyleCnt="0"/>
      <dgm:spPr/>
    </dgm:pt>
    <dgm:pt modelId="{62D17CBB-BE57-4CF7-AF04-BA96F3034A8C}" type="pres">
      <dgm:prSet presAssocID="{B92828AA-AE8F-4DCD-AA37-C465B3C37A02}" presName="vertFour" presStyleCnt="0">
        <dgm:presLayoutVars>
          <dgm:chPref val="3"/>
        </dgm:presLayoutVars>
      </dgm:prSet>
      <dgm:spPr/>
    </dgm:pt>
    <dgm:pt modelId="{7DFD0527-8FF8-4945-A75A-F0A822154212}" type="pres">
      <dgm:prSet presAssocID="{B92828AA-AE8F-4DCD-AA37-C465B3C37A02}" presName="txFour" presStyleLbl="node4" presStyleIdx="4" presStyleCnt="25">
        <dgm:presLayoutVars>
          <dgm:chPref val="3"/>
        </dgm:presLayoutVars>
      </dgm:prSet>
      <dgm:spPr/>
      <dgm:t>
        <a:bodyPr/>
        <a:lstStyle/>
        <a:p>
          <a:endParaRPr lang="pl-PL"/>
        </a:p>
      </dgm:t>
    </dgm:pt>
    <dgm:pt modelId="{DA0D075A-D81B-4253-9E8D-14376087F1B1}" type="pres">
      <dgm:prSet presAssocID="{B92828AA-AE8F-4DCD-AA37-C465B3C37A02}" presName="parTransFour" presStyleCnt="0"/>
      <dgm:spPr/>
    </dgm:pt>
    <dgm:pt modelId="{9338EAA5-12D0-4380-81FE-D8E232FE8106}" type="pres">
      <dgm:prSet presAssocID="{B92828AA-AE8F-4DCD-AA37-C465B3C37A02}" presName="horzFour" presStyleCnt="0"/>
      <dgm:spPr/>
    </dgm:pt>
    <dgm:pt modelId="{E99ED9D1-651A-4847-8503-DF9BD8F1AC01}" type="pres">
      <dgm:prSet presAssocID="{1A8880CD-B818-4EB4-95FD-42F2FF9F5DDA}" presName="vertFour" presStyleCnt="0">
        <dgm:presLayoutVars>
          <dgm:chPref val="3"/>
        </dgm:presLayoutVars>
      </dgm:prSet>
      <dgm:spPr/>
    </dgm:pt>
    <dgm:pt modelId="{4A6AB373-A860-4CFC-A3D0-A7CC02B6DBFD}" type="pres">
      <dgm:prSet presAssocID="{1A8880CD-B818-4EB4-95FD-42F2FF9F5DDA}" presName="txFour" presStyleLbl="node4" presStyleIdx="5" presStyleCnt="25">
        <dgm:presLayoutVars>
          <dgm:chPref val="3"/>
        </dgm:presLayoutVars>
      </dgm:prSet>
      <dgm:spPr/>
      <dgm:t>
        <a:bodyPr/>
        <a:lstStyle/>
        <a:p>
          <a:endParaRPr lang="pl-PL"/>
        </a:p>
      </dgm:t>
    </dgm:pt>
    <dgm:pt modelId="{F74A72A4-6837-454B-9851-D85979FEF512}" type="pres">
      <dgm:prSet presAssocID="{1A8880CD-B818-4EB4-95FD-42F2FF9F5DDA}" presName="horzFour" presStyleCnt="0"/>
      <dgm:spPr/>
    </dgm:pt>
    <dgm:pt modelId="{A08A6EBC-5B5F-4CAD-81D1-7BC32A7EF7B6}" type="pres">
      <dgm:prSet presAssocID="{900781A0-0B53-430B-9E5D-A7FE51680D6A}" presName="sibSpaceFour" presStyleCnt="0"/>
      <dgm:spPr/>
    </dgm:pt>
    <dgm:pt modelId="{CB3B8776-DE69-4DC8-8913-7229330E1872}" type="pres">
      <dgm:prSet presAssocID="{8005293B-BFE9-43D9-9C92-747B59776E24}" presName="vertFour" presStyleCnt="0">
        <dgm:presLayoutVars>
          <dgm:chPref val="3"/>
        </dgm:presLayoutVars>
      </dgm:prSet>
      <dgm:spPr/>
    </dgm:pt>
    <dgm:pt modelId="{0196816A-90BC-42C6-AE36-B6FCCA0DDB61}" type="pres">
      <dgm:prSet presAssocID="{8005293B-BFE9-43D9-9C92-747B59776E24}" presName="txFour" presStyleLbl="node4" presStyleIdx="6" presStyleCnt="25">
        <dgm:presLayoutVars>
          <dgm:chPref val="3"/>
        </dgm:presLayoutVars>
      </dgm:prSet>
      <dgm:spPr/>
      <dgm:t>
        <a:bodyPr/>
        <a:lstStyle/>
        <a:p>
          <a:endParaRPr lang="pl-PL"/>
        </a:p>
      </dgm:t>
    </dgm:pt>
    <dgm:pt modelId="{E9BDE3D2-FED0-4D2F-9CE9-EE0CA914F75B}" type="pres">
      <dgm:prSet presAssocID="{8005293B-BFE9-43D9-9C92-747B59776E24}" presName="parTransFour" presStyleCnt="0"/>
      <dgm:spPr/>
    </dgm:pt>
    <dgm:pt modelId="{33FA9CD0-EE88-4082-80A8-54613F394095}" type="pres">
      <dgm:prSet presAssocID="{8005293B-BFE9-43D9-9C92-747B59776E24}" presName="horzFour" presStyleCnt="0"/>
      <dgm:spPr/>
    </dgm:pt>
    <dgm:pt modelId="{D2AA2EC6-D277-4052-9393-B3F6999B07C4}" type="pres">
      <dgm:prSet presAssocID="{8A13E235-E0DE-4C9F-955D-12AD1E51C86E}" presName="vertFour" presStyleCnt="0">
        <dgm:presLayoutVars>
          <dgm:chPref val="3"/>
        </dgm:presLayoutVars>
      </dgm:prSet>
      <dgm:spPr/>
    </dgm:pt>
    <dgm:pt modelId="{9BA70ADE-7D00-4BA8-AB32-DCDC8F375991}" type="pres">
      <dgm:prSet presAssocID="{8A13E235-E0DE-4C9F-955D-12AD1E51C86E}" presName="txFour" presStyleLbl="node4" presStyleIdx="7" presStyleCnt="25">
        <dgm:presLayoutVars>
          <dgm:chPref val="3"/>
        </dgm:presLayoutVars>
      </dgm:prSet>
      <dgm:spPr/>
      <dgm:t>
        <a:bodyPr/>
        <a:lstStyle/>
        <a:p>
          <a:endParaRPr lang="pl-PL"/>
        </a:p>
      </dgm:t>
    </dgm:pt>
    <dgm:pt modelId="{1EF14C41-0BB7-4D1B-9352-617DC8DE2CBC}" type="pres">
      <dgm:prSet presAssocID="{8A13E235-E0DE-4C9F-955D-12AD1E51C86E}" presName="horzFour" presStyleCnt="0"/>
      <dgm:spPr/>
    </dgm:pt>
    <dgm:pt modelId="{8C97E13A-3311-47ED-AAF6-705F3C323E50}" type="pres">
      <dgm:prSet presAssocID="{563027A7-3FFF-48BF-8B10-9E3975C25E2A}" presName="sibSpaceFour" presStyleCnt="0"/>
      <dgm:spPr/>
    </dgm:pt>
    <dgm:pt modelId="{E0A24131-4D3C-430B-9E30-8A5D3B47CE0D}" type="pres">
      <dgm:prSet presAssocID="{73DCA356-9D93-4618-92C6-11CA2F174740}" presName="vertFour" presStyleCnt="0">
        <dgm:presLayoutVars>
          <dgm:chPref val="3"/>
        </dgm:presLayoutVars>
      </dgm:prSet>
      <dgm:spPr/>
    </dgm:pt>
    <dgm:pt modelId="{059D5F1E-65BD-4C6A-85DF-DEFAA017C52F}" type="pres">
      <dgm:prSet presAssocID="{73DCA356-9D93-4618-92C6-11CA2F174740}" presName="txFour" presStyleLbl="node4" presStyleIdx="8" presStyleCnt="25">
        <dgm:presLayoutVars>
          <dgm:chPref val="3"/>
        </dgm:presLayoutVars>
      </dgm:prSet>
      <dgm:spPr/>
      <dgm:t>
        <a:bodyPr/>
        <a:lstStyle/>
        <a:p>
          <a:endParaRPr lang="pl-PL"/>
        </a:p>
      </dgm:t>
    </dgm:pt>
    <dgm:pt modelId="{BDB4854C-812B-4D6B-8B87-7A6906B3AC51}" type="pres">
      <dgm:prSet presAssocID="{73DCA356-9D93-4618-92C6-11CA2F174740}" presName="parTransFour" presStyleCnt="0"/>
      <dgm:spPr/>
    </dgm:pt>
    <dgm:pt modelId="{C05E4D52-68DB-449C-B70E-B94718570511}" type="pres">
      <dgm:prSet presAssocID="{73DCA356-9D93-4618-92C6-11CA2F174740}" presName="horzFour" presStyleCnt="0"/>
      <dgm:spPr/>
    </dgm:pt>
    <dgm:pt modelId="{B486816A-AF83-47ED-BE85-7212ECAA10F6}" type="pres">
      <dgm:prSet presAssocID="{A8AD29D0-442B-4FD4-BFE2-98C71EA296CB}" presName="vertFour" presStyleCnt="0">
        <dgm:presLayoutVars>
          <dgm:chPref val="3"/>
        </dgm:presLayoutVars>
      </dgm:prSet>
      <dgm:spPr/>
    </dgm:pt>
    <dgm:pt modelId="{C6BC26C9-3036-421F-9B5A-4F592D60AFD8}" type="pres">
      <dgm:prSet presAssocID="{A8AD29D0-442B-4FD4-BFE2-98C71EA296CB}" presName="txFour" presStyleLbl="node4" presStyleIdx="9" presStyleCnt="25">
        <dgm:presLayoutVars>
          <dgm:chPref val="3"/>
        </dgm:presLayoutVars>
      </dgm:prSet>
      <dgm:spPr/>
      <dgm:t>
        <a:bodyPr/>
        <a:lstStyle/>
        <a:p>
          <a:endParaRPr lang="pl-PL"/>
        </a:p>
      </dgm:t>
    </dgm:pt>
    <dgm:pt modelId="{3C09E2E6-918C-443B-AB72-067B7856FC13}" type="pres">
      <dgm:prSet presAssocID="{A8AD29D0-442B-4FD4-BFE2-98C71EA296CB}" presName="horzFour" presStyleCnt="0"/>
      <dgm:spPr/>
    </dgm:pt>
    <dgm:pt modelId="{72C7373A-F4C0-4DF8-84B5-386C1CEBB862}" type="pres">
      <dgm:prSet presAssocID="{A01770E5-7C23-4AA7-8E57-F9E1D395F0B0}" presName="sibSpaceFour" presStyleCnt="0"/>
      <dgm:spPr/>
    </dgm:pt>
    <dgm:pt modelId="{289845E1-29F8-4B3B-ABD9-4B5B0A067021}" type="pres">
      <dgm:prSet presAssocID="{F3DE4525-DA61-43FB-A2E9-42B7E49BE5B2}" presName="vertFour" presStyleCnt="0">
        <dgm:presLayoutVars>
          <dgm:chPref val="3"/>
        </dgm:presLayoutVars>
      </dgm:prSet>
      <dgm:spPr/>
    </dgm:pt>
    <dgm:pt modelId="{5D3CC9AA-00A9-4947-841B-489C82E70D80}" type="pres">
      <dgm:prSet presAssocID="{F3DE4525-DA61-43FB-A2E9-42B7E49BE5B2}" presName="txFour" presStyleLbl="node4" presStyleIdx="10" presStyleCnt="25">
        <dgm:presLayoutVars>
          <dgm:chPref val="3"/>
        </dgm:presLayoutVars>
      </dgm:prSet>
      <dgm:spPr/>
      <dgm:t>
        <a:bodyPr/>
        <a:lstStyle/>
        <a:p>
          <a:endParaRPr lang="pl-PL"/>
        </a:p>
      </dgm:t>
    </dgm:pt>
    <dgm:pt modelId="{250FF439-1FC1-43D1-B04E-151FD4B9FCEF}" type="pres">
      <dgm:prSet presAssocID="{F3DE4525-DA61-43FB-A2E9-42B7E49BE5B2}" presName="parTransFour" presStyleCnt="0"/>
      <dgm:spPr/>
    </dgm:pt>
    <dgm:pt modelId="{601F7522-2FA9-4373-BD08-E03244BC0C8F}" type="pres">
      <dgm:prSet presAssocID="{F3DE4525-DA61-43FB-A2E9-42B7E49BE5B2}" presName="horzFour" presStyleCnt="0"/>
      <dgm:spPr/>
    </dgm:pt>
    <dgm:pt modelId="{F2FC18A5-7B5D-493B-A46D-514B00B7FDAD}" type="pres">
      <dgm:prSet presAssocID="{41FF5689-C70D-4524-AC1A-5B6A2F0FE8E0}" presName="vertFour" presStyleCnt="0">
        <dgm:presLayoutVars>
          <dgm:chPref val="3"/>
        </dgm:presLayoutVars>
      </dgm:prSet>
      <dgm:spPr/>
    </dgm:pt>
    <dgm:pt modelId="{C2613E1B-BAFC-4913-91E7-7917A53E70B5}" type="pres">
      <dgm:prSet presAssocID="{41FF5689-C70D-4524-AC1A-5B6A2F0FE8E0}" presName="txFour" presStyleLbl="node4" presStyleIdx="11" presStyleCnt="25">
        <dgm:presLayoutVars>
          <dgm:chPref val="3"/>
        </dgm:presLayoutVars>
      </dgm:prSet>
      <dgm:spPr/>
      <dgm:t>
        <a:bodyPr/>
        <a:lstStyle/>
        <a:p>
          <a:endParaRPr lang="pl-PL"/>
        </a:p>
      </dgm:t>
    </dgm:pt>
    <dgm:pt modelId="{95E3352C-1054-4922-9DA0-A94FC0F17CAD}" type="pres">
      <dgm:prSet presAssocID="{41FF5689-C70D-4524-AC1A-5B6A2F0FE8E0}" presName="horzFour" presStyleCnt="0"/>
      <dgm:spPr/>
    </dgm:pt>
    <dgm:pt modelId="{1B495691-AAD8-461A-9045-D2490BD094F4}" type="pres">
      <dgm:prSet presAssocID="{29F0EF03-D6CA-4CC3-AA82-D22E0A7D4DBB}" presName="sibSpaceFour" presStyleCnt="0"/>
      <dgm:spPr/>
    </dgm:pt>
    <dgm:pt modelId="{03034948-4450-45DB-AA65-5D4FF375C329}" type="pres">
      <dgm:prSet presAssocID="{B7BF8B53-1F82-403B-B232-534ED7612732}" presName="vertFour" presStyleCnt="0">
        <dgm:presLayoutVars>
          <dgm:chPref val="3"/>
        </dgm:presLayoutVars>
      </dgm:prSet>
      <dgm:spPr/>
    </dgm:pt>
    <dgm:pt modelId="{ED13C1E7-8639-4A3D-ADD8-26CA62B21AD8}" type="pres">
      <dgm:prSet presAssocID="{B7BF8B53-1F82-403B-B232-534ED7612732}" presName="txFour" presStyleLbl="node4" presStyleIdx="12" presStyleCnt="25">
        <dgm:presLayoutVars>
          <dgm:chPref val="3"/>
        </dgm:presLayoutVars>
      </dgm:prSet>
      <dgm:spPr/>
      <dgm:t>
        <a:bodyPr/>
        <a:lstStyle/>
        <a:p>
          <a:endParaRPr lang="pl-PL"/>
        </a:p>
      </dgm:t>
    </dgm:pt>
    <dgm:pt modelId="{1BD9255F-99C5-409D-899B-B0BEC281F1CE}" type="pres">
      <dgm:prSet presAssocID="{B7BF8B53-1F82-403B-B232-534ED7612732}" presName="horzFour" presStyleCnt="0"/>
      <dgm:spPr/>
    </dgm:pt>
    <dgm:pt modelId="{E6B16392-A8D9-4496-912B-7DA5DA7EE504}" type="pres">
      <dgm:prSet presAssocID="{5539DA1F-58D7-426F-8437-095B58D86B2D}" presName="sibSpaceFour" presStyleCnt="0"/>
      <dgm:spPr/>
    </dgm:pt>
    <dgm:pt modelId="{AED525CE-DA55-45E3-85FD-F0581F349BA7}" type="pres">
      <dgm:prSet presAssocID="{A1D4C990-1336-4297-A3FE-7A7813882D67}" presName="vertFour" presStyleCnt="0">
        <dgm:presLayoutVars>
          <dgm:chPref val="3"/>
        </dgm:presLayoutVars>
      </dgm:prSet>
      <dgm:spPr/>
    </dgm:pt>
    <dgm:pt modelId="{3EE68429-6F44-4B1C-B47B-206753FAA19A}" type="pres">
      <dgm:prSet presAssocID="{A1D4C990-1336-4297-A3FE-7A7813882D67}" presName="txFour" presStyleLbl="node4" presStyleIdx="13" presStyleCnt="25">
        <dgm:presLayoutVars>
          <dgm:chPref val="3"/>
        </dgm:presLayoutVars>
      </dgm:prSet>
      <dgm:spPr/>
      <dgm:t>
        <a:bodyPr/>
        <a:lstStyle/>
        <a:p>
          <a:endParaRPr lang="pl-PL"/>
        </a:p>
      </dgm:t>
    </dgm:pt>
    <dgm:pt modelId="{4AAB9A35-9A75-4A81-BC7F-09B5E037EB27}" type="pres">
      <dgm:prSet presAssocID="{A1D4C990-1336-4297-A3FE-7A7813882D67}" presName="horzFour" presStyleCnt="0"/>
      <dgm:spPr/>
    </dgm:pt>
    <dgm:pt modelId="{496FF4F3-5A54-416C-9A84-B9D5026A4A1F}" type="pres">
      <dgm:prSet presAssocID="{CFB9B2B1-FE5C-4475-8CCD-3080A0B8ACBC}" presName="sibSpaceFour" presStyleCnt="0"/>
      <dgm:spPr/>
    </dgm:pt>
    <dgm:pt modelId="{F860A41B-15A3-4BEF-AC82-F6C374A95273}" type="pres">
      <dgm:prSet presAssocID="{A0905172-4682-4768-A328-C9B1D2EDF5AE}" presName="vertFour" presStyleCnt="0">
        <dgm:presLayoutVars>
          <dgm:chPref val="3"/>
        </dgm:presLayoutVars>
      </dgm:prSet>
      <dgm:spPr/>
    </dgm:pt>
    <dgm:pt modelId="{592E60DF-F85F-4BDF-81C0-03806AF13D07}" type="pres">
      <dgm:prSet presAssocID="{A0905172-4682-4768-A328-C9B1D2EDF5AE}" presName="txFour" presStyleLbl="node4" presStyleIdx="14" presStyleCnt="25">
        <dgm:presLayoutVars>
          <dgm:chPref val="3"/>
        </dgm:presLayoutVars>
      </dgm:prSet>
      <dgm:spPr/>
      <dgm:t>
        <a:bodyPr/>
        <a:lstStyle/>
        <a:p>
          <a:endParaRPr lang="pl-PL"/>
        </a:p>
      </dgm:t>
    </dgm:pt>
    <dgm:pt modelId="{11222484-8C56-4621-B1E1-59DCD811CCF8}" type="pres">
      <dgm:prSet presAssocID="{A0905172-4682-4768-A328-C9B1D2EDF5AE}" presName="horzFour" presStyleCnt="0"/>
      <dgm:spPr/>
    </dgm:pt>
    <dgm:pt modelId="{A7F088B0-F846-418F-9EA1-3FC5568269B8}" type="pres">
      <dgm:prSet presAssocID="{3AE01360-2280-4777-9348-0C2D5E42E989}" presName="sibSpaceTwo" presStyleCnt="0"/>
      <dgm:spPr/>
    </dgm:pt>
    <dgm:pt modelId="{B5877403-1DA6-4369-81AE-85DC7AE88BC7}" type="pres">
      <dgm:prSet presAssocID="{246853C1-8F7D-417D-B49E-929643928AD5}" presName="vertTwo" presStyleCnt="0"/>
      <dgm:spPr/>
    </dgm:pt>
    <dgm:pt modelId="{DA82AF52-46F1-426B-8FBA-6FB4F213B4E7}" type="pres">
      <dgm:prSet presAssocID="{246853C1-8F7D-417D-B49E-929643928AD5}" presName="txTwo" presStyleLbl="node2" presStyleIdx="1" presStyleCnt="2" custScaleY="32190">
        <dgm:presLayoutVars>
          <dgm:chPref val="3"/>
        </dgm:presLayoutVars>
      </dgm:prSet>
      <dgm:spPr/>
      <dgm:t>
        <a:bodyPr/>
        <a:lstStyle/>
        <a:p>
          <a:endParaRPr lang="pl-PL"/>
        </a:p>
      </dgm:t>
    </dgm:pt>
    <dgm:pt modelId="{71594F9C-C080-4731-8052-DF7F358F6091}" type="pres">
      <dgm:prSet presAssocID="{246853C1-8F7D-417D-B49E-929643928AD5}" presName="parTransTwo" presStyleCnt="0"/>
      <dgm:spPr/>
    </dgm:pt>
    <dgm:pt modelId="{75C43FD6-D20E-4EAF-BD79-CB5F5384F859}" type="pres">
      <dgm:prSet presAssocID="{246853C1-8F7D-417D-B49E-929643928AD5}" presName="horzTwo" presStyleCnt="0"/>
      <dgm:spPr/>
    </dgm:pt>
    <dgm:pt modelId="{68583425-9F27-4578-A586-85F22418B1B5}" type="pres">
      <dgm:prSet presAssocID="{B2C1F828-5F46-4042-84F1-282AD076CF91}" presName="vertThree" presStyleCnt="0"/>
      <dgm:spPr/>
    </dgm:pt>
    <dgm:pt modelId="{415DD860-538F-42FF-8731-53FC133C6FCB}" type="pres">
      <dgm:prSet presAssocID="{B2C1F828-5F46-4042-84F1-282AD076CF91}" presName="txThree" presStyleLbl="node3" presStyleIdx="2" presStyleCnt="3">
        <dgm:presLayoutVars>
          <dgm:chPref val="3"/>
        </dgm:presLayoutVars>
      </dgm:prSet>
      <dgm:spPr/>
      <dgm:t>
        <a:bodyPr/>
        <a:lstStyle/>
        <a:p>
          <a:endParaRPr lang="pl-PL"/>
        </a:p>
      </dgm:t>
    </dgm:pt>
    <dgm:pt modelId="{3B1A0C31-751A-4F21-A87B-6A7F24D71DC1}" type="pres">
      <dgm:prSet presAssocID="{B2C1F828-5F46-4042-84F1-282AD076CF91}" presName="parTransThree" presStyleCnt="0"/>
      <dgm:spPr/>
    </dgm:pt>
    <dgm:pt modelId="{E62FEB5F-6F33-4099-A243-C1EF77024C3F}" type="pres">
      <dgm:prSet presAssocID="{B2C1F828-5F46-4042-84F1-282AD076CF91}" presName="horzThree" presStyleCnt="0"/>
      <dgm:spPr/>
    </dgm:pt>
    <dgm:pt modelId="{29A273E7-AF9F-438C-8574-C8FE435949FC}" type="pres">
      <dgm:prSet presAssocID="{4D6A7D4C-3373-466E-A4D2-9A0A4B109125}" presName="vertFour" presStyleCnt="0">
        <dgm:presLayoutVars>
          <dgm:chPref val="3"/>
        </dgm:presLayoutVars>
      </dgm:prSet>
      <dgm:spPr/>
    </dgm:pt>
    <dgm:pt modelId="{FD25F2DA-DDBF-4A6C-9A9B-254719409FAF}" type="pres">
      <dgm:prSet presAssocID="{4D6A7D4C-3373-466E-A4D2-9A0A4B109125}" presName="txFour" presStyleLbl="node4" presStyleIdx="15" presStyleCnt="25">
        <dgm:presLayoutVars>
          <dgm:chPref val="3"/>
        </dgm:presLayoutVars>
      </dgm:prSet>
      <dgm:spPr/>
      <dgm:t>
        <a:bodyPr/>
        <a:lstStyle/>
        <a:p>
          <a:endParaRPr lang="pl-PL"/>
        </a:p>
      </dgm:t>
    </dgm:pt>
    <dgm:pt modelId="{C9FEF980-5B98-4D65-BE59-09D4B2C9668F}" type="pres">
      <dgm:prSet presAssocID="{4D6A7D4C-3373-466E-A4D2-9A0A4B109125}" presName="parTransFour" presStyleCnt="0"/>
      <dgm:spPr/>
    </dgm:pt>
    <dgm:pt modelId="{CF91A499-8932-4951-8606-DE72741D4614}" type="pres">
      <dgm:prSet presAssocID="{4D6A7D4C-3373-466E-A4D2-9A0A4B109125}" presName="horzFour" presStyleCnt="0"/>
      <dgm:spPr/>
    </dgm:pt>
    <dgm:pt modelId="{FD54E5A8-AD5F-47A8-9754-87E3AAE414C0}" type="pres">
      <dgm:prSet presAssocID="{D62D81FC-6511-4B62-89F5-7BC0062E648F}" presName="vertFour" presStyleCnt="0">
        <dgm:presLayoutVars>
          <dgm:chPref val="3"/>
        </dgm:presLayoutVars>
      </dgm:prSet>
      <dgm:spPr/>
    </dgm:pt>
    <dgm:pt modelId="{A9AC63A6-DD5A-4ADC-99C5-10D80DAE1237}" type="pres">
      <dgm:prSet presAssocID="{D62D81FC-6511-4B62-89F5-7BC0062E648F}" presName="txFour" presStyleLbl="node4" presStyleIdx="16" presStyleCnt="25">
        <dgm:presLayoutVars>
          <dgm:chPref val="3"/>
        </dgm:presLayoutVars>
      </dgm:prSet>
      <dgm:spPr/>
      <dgm:t>
        <a:bodyPr/>
        <a:lstStyle/>
        <a:p>
          <a:endParaRPr lang="pl-PL"/>
        </a:p>
      </dgm:t>
    </dgm:pt>
    <dgm:pt modelId="{201CE65B-E593-44BD-9711-48CB13FF215C}" type="pres">
      <dgm:prSet presAssocID="{D62D81FC-6511-4B62-89F5-7BC0062E648F}" presName="parTransFour" presStyleCnt="0"/>
      <dgm:spPr/>
    </dgm:pt>
    <dgm:pt modelId="{C568AA8D-A8C2-4372-97F5-D85DC3C39C22}" type="pres">
      <dgm:prSet presAssocID="{D62D81FC-6511-4B62-89F5-7BC0062E648F}" presName="horzFour" presStyleCnt="0"/>
      <dgm:spPr/>
    </dgm:pt>
    <dgm:pt modelId="{A4CBCCD2-F552-4914-BCC6-72C53ACDB067}" type="pres">
      <dgm:prSet presAssocID="{BD832E95-7EDD-4C76-875C-80335F563531}" presName="vertFour" presStyleCnt="0">
        <dgm:presLayoutVars>
          <dgm:chPref val="3"/>
        </dgm:presLayoutVars>
      </dgm:prSet>
      <dgm:spPr/>
    </dgm:pt>
    <dgm:pt modelId="{95868FB7-3DFA-40F8-9073-8D83850C9A1A}" type="pres">
      <dgm:prSet presAssocID="{BD832E95-7EDD-4C76-875C-80335F563531}" presName="txFour" presStyleLbl="node4" presStyleIdx="17" presStyleCnt="25">
        <dgm:presLayoutVars>
          <dgm:chPref val="3"/>
        </dgm:presLayoutVars>
      </dgm:prSet>
      <dgm:spPr/>
      <dgm:t>
        <a:bodyPr/>
        <a:lstStyle/>
        <a:p>
          <a:endParaRPr lang="pl-PL"/>
        </a:p>
      </dgm:t>
    </dgm:pt>
    <dgm:pt modelId="{F4453D90-591A-4590-ADFE-3B6A4A8EA742}" type="pres">
      <dgm:prSet presAssocID="{BD832E95-7EDD-4C76-875C-80335F563531}" presName="horzFour" presStyleCnt="0"/>
      <dgm:spPr/>
    </dgm:pt>
    <dgm:pt modelId="{D83C4D91-29B8-44BF-883C-AB998F18490D}" type="pres">
      <dgm:prSet presAssocID="{181F03E3-A431-4918-B201-E76CCBDCFC8B}" presName="sibSpaceFour" presStyleCnt="0"/>
      <dgm:spPr/>
    </dgm:pt>
    <dgm:pt modelId="{60C32559-1A4F-476B-861B-8F7C8C13E780}" type="pres">
      <dgm:prSet presAssocID="{E70A0FC3-AD6D-4C1B-849C-EBAEFC63C0AB}" presName="vertFour" presStyleCnt="0">
        <dgm:presLayoutVars>
          <dgm:chPref val="3"/>
        </dgm:presLayoutVars>
      </dgm:prSet>
      <dgm:spPr/>
    </dgm:pt>
    <dgm:pt modelId="{0D7CA544-6235-49A3-BDFD-3EB21F261C66}" type="pres">
      <dgm:prSet presAssocID="{E70A0FC3-AD6D-4C1B-849C-EBAEFC63C0AB}" presName="txFour" presStyleLbl="node4" presStyleIdx="18" presStyleCnt="25">
        <dgm:presLayoutVars>
          <dgm:chPref val="3"/>
        </dgm:presLayoutVars>
      </dgm:prSet>
      <dgm:spPr/>
      <dgm:t>
        <a:bodyPr/>
        <a:lstStyle/>
        <a:p>
          <a:endParaRPr lang="pl-PL"/>
        </a:p>
      </dgm:t>
    </dgm:pt>
    <dgm:pt modelId="{645652E1-65B6-4E25-A239-FD89C045E0FE}" type="pres">
      <dgm:prSet presAssocID="{E70A0FC3-AD6D-4C1B-849C-EBAEFC63C0AB}" presName="horzFour" presStyleCnt="0"/>
      <dgm:spPr/>
    </dgm:pt>
    <dgm:pt modelId="{5B50A47D-FA82-4D9F-B21E-F085C642F08B}" type="pres">
      <dgm:prSet presAssocID="{328A19F5-4D61-43A8-B209-B5885E7E768A}" presName="sibSpaceFour" presStyleCnt="0"/>
      <dgm:spPr/>
    </dgm:pt>
    <dgm:pt modelId="{B007C404-C272-4BF4-AED9-8877A6890BBB}" type="pres">
      <dgm:prSet presAssocID="{811DE6B4-C215-42DC-8676-28914EA539F6}" presName="vertFour" presStyleCnt="0">
        <dgm:presLayoutVars>
          <dgm:chPref val="3"/>
        </dgm:presLayoutVars>
      </dgm:prSet>
      <dgm:spPr/>
    </dgm:pt>
    <dgm:pt modelId="{0F581603-B7C8-413C-B4F3-CE985829AB37}" type="pres">
      <dgm:prSet presAssocID="{811DE6B4-C215-42DC-8676-28914EA539F6}" presName="txFour" presStyleLbl="node4" presStyleIdx="19" presStyleCnt="25">
        <dgm:presLayoutVars>
          <dgm:chPref val="3"/>
        </dgm:presLayoutVars>
      </dgm:prSet>
      <dgm:spPr/>
      <dgm:t>
        <a:bodyPr/>
        <a:lstStyle/>
        <a:p>
          <a:endParaRPr lang="pl-PL"/>
        </a:p>
      </dgm:t>
    </dgm:pt>
    <dgm:pt modelId="{C3E36E30-F002-41A9-8B67-6829BF7D2365}" type="pres">
      <dgm:prSet presAssocID="{811DE6B4-C215-42DC-8676-28914EA539F6}" presName="horzFour" presStyleCnt="0"/>
      <dgm:spPr/>
    </dgm:pt>
    <dgm:pt modelId="{B8F8F037-4F48-4DEF-9096-F59221D5E2C2}" type="pres">
      <dgm:prSet presAssocID="{24D1B041-D527-4EE6-9287-97224B16B252}" presName="sibSpaceFour" presStyleCnt="0"/>
      <dgm:spPr/>
    </dgm:pt>
    <dgm:pt modelId="{6059AECF-961C-4494-8E74-B5D76B2EC88A}" type="pres">
      <dgm:prSet presAssocID="{649B97BE-D608-4987-AD73-76D8009B3C42}" presName="vertFour" presStyleCnt="0">
        <dgm:presLayoutVars>
          <dgm:chPref val="3"/>
        </dgm:presLayoutVars>
      </dgm:prSet>
      <dgm:spPr/>
    </dgm:pt>
    <dgm:pt modelId="{9289DBD1-4347-40C0-8910-9506E94169EB}" type="pres">
      <dgm:prSet presAssocID="{649B97BE-D608-4987-AD73-76D8009B3C42}" presName="txFour" presStyleLbl="node4" presStyleIdx="20" presStyleCnt="25">
        <dgm:presLayoutVars>
          <dgm:chPref val="3"/>
        </dgm:presLayoutVars>
      </dgm:prSet>
      <dgm:spPr/>
      <dgm:t>
        <a:bodyPr/>
        <a:lstStyle/>
        <a:p>
          <a:endParaRPr lang="pl-PL"/>
        </a:p>
      </dgm:t>
    </dgm:pt>
    <dgm:pt modelId="{668237F7-F2E9-4A9C-BF65-24E865C3A2A4}" type="pres">
      <dgm:prSet presAssocID="{649B97BE-D608-4987-AD73-76D8009B3C42}" presName="parTransFour" presStyleCnt="0"/>
      <dgm:spPr/>
    </dgm:pt>
    <dgm:pt modelId="{26C17BC4-22EC-4E99-A75C-4778796642D7}" type="pres">
      <dgm:prSet presAssocID="{649B97BE-D608-4987-AD73-76D8009B3C42}" presName="horzFour" presStyleCnt="0"/>
      <dgm:spPr/>
    </dgm:pt>
    <dgm:pt modelId="{339B905E-E089-4067-BE3A-6747EA942960}" type="pres">
      <dgm:prSet presAssocID="{ED8CF106-1A56-4729-B31B-B2F3C463AA12}" presName="vertFour" presStyleCnt="0">
        <dgm:presLayoutVars>
          <dgm:chPref val="3"/>
        </dgm:presLayoutVars>
      </dgm:prSet>
      <dgm:spPr/>
    </dgm:pt>
    <dgm:pt modelId="{5440D107-4C2D-48C7-9D0B-23FA68CA587E}" type="pres">
      <dgm:prSet presAssocID="{ED8CF106-1A56-4729-B31B-B2F3C463AA12}" presName="txFour" presStyleLbl="node4" presStyleIdx="21" presStyleCnt="25">
        <dgm:presLayoutVars>
          <dgm:chPref val="3"/>
        </dgm:presLayoutVars>
      </dgm:prSet>
      <dgm:spPr/>
      <dgm:t>
        <a:bodyPr/>
        <a:lstStyle/>
        <a:p>
          <a:endParaRPr lang="pl-PL"/>
        </a:p>
      </dgm:t>
    </dgm:pt>
    <dgm:pt modelId="{1A74B52E-24E8-4503-BFC4-59684619D0DA}" type="pres">
      <dgm:prSet presAssocID="{ED8CF106-1A56-4729-B31B-B2F3C463AA12}" presName="parTransFour" presStyleCnt="0"/>
      <dgm:spPr/>
    </dgm:pt>
    <dgm:pt modelId="{54EFAED4-3EF9-493A-BDC8-1372C633B39C}" type="pres">
      <dgm:prSet presAssocID="{ED8CF106-1A56-4729-B31B-B2F3C463AA12}" presName="horzFour" presStyleCnt="0"/>
      <dgm:spPr/>
    </dgm:pt>
    <dgm:pt modelId="{4258AD34-118D-475F-A054-84AE0D1015D0}" type="pres">
      <dgm:prSet presAssocID="{427ADDEF-7586-47B0-B735-D4076FFE3AAA}" presName="vertFour" presStyleCnt="0">
        <dgm:presLayoutVars>
          <dgm:chPref val="3"/>
        </dgm:presLayoutVars>
      </dgm:prSet>
      <dgm:spPr/>
    </dgm:pt>
    <dgm:pt modelId="{A40247FA-ACF3-44D0-AF56-FBA9E6AD1841}" type="pres">
      <dgm:prSet presAssocID="{427ADDEF-7586-47B0-B735-D4076FFE3AAA}" presName="txFour" presStyleLbl="node4" presStyleIdx="22" presStyleCnt="25">
        <dgm:presLayoutVars>
          <dgm:chPref val="3"/>
        </dgm:presLayoutVars>
      </dgm:prSet>
      <dgm:spPr/>
      <dgm:t>
        <a:bodyPr/>
        <a:lstStyle/>
        <a:p>
          <a:endParaRPr lang="pl-PL"/>
        </a:p>
      </dgm:t>
    </dgm:pt>
    <dgm:pt modelId="{97B3CD80-9194-405C-AA96-1AA90B06B36F}" type="pres">
      <dgm:prSet presAssocID="{427ADDEF-7586-47B0-B735-D4076FFE3AAA}" presName="horzFour" presStyleCnt="0"/>
      <dgm:spPr/>
    </dgm:pt>
    <dgm:pt modelId="{0527FA08-D0BE-44D3-AB3A-650885BECEA4}" type="pres">
      <dgm:prSet presAssocID="{ED2250AF-86B9-4E29-9FE8-CCDEA5BBB6A8}" presName="sibSpaceFour" presStyleCnt="0"/>
      <dgm:spPr/>
    </dgm:pt>
    <dgm:pt modelId="{B8857358-72A2-464B-8100-0BD3115A0CB6}" type="pres">
      <dgm:prSet presAssocID="{2A0AFB55-5677-4C17-A75B-88D4AFDA7C3B}" presName="vertFour" presStyleCnt="0">
        <dgm:presLayoutVars>
          <dgm:chPref val="3"/>
        </dgm:presLayoutVars>
      </dgm:prSet>
      <dgm:spPr/>
    </dgm:pt>
    <dgm:pt modelId="{D9B540B9-F039-462A-9A70-0F691CA64AA4}" type="pres">
      <dgm:prSet presAssocID="{2A0AFB55-5677-4C17-A75B-88D4AFDA7C3B}" presName="txFour" presStyleLbl="node4" presStyleIdx="23" presStyleCnt="25">
        <dgm:presLayoutVars>
          <dgm:chPref val="3"/>
        </dgm:presLayoutVars>
      </dgm:prSet>
      <dgm:spPr/>
      <dgm:t>
        <a:bodyPr/>
        <a:lstStyle/>
        <a:p>
          <a:endParaRPr lang="pl-PL"/>
        </a:p>
      </dgm:t>
    </dgm:pt>
    <dgm:pt modelId="{E56D6103-387A-4E22-933A-A742B280D2FA}" type="pres">
      <dgm:prSet presAssocID="{2A0AFB55-5677-4C17-A75B-88D4AFDA7C3B}" presName="parTransFour" presStyleCnt="0"/>
      <dgm:spPr/>
    </dgm:pt>
    <dgm:pt modelId="{EED6D84D-7CF6-4920-A903-19DB0E300514}" type="pres">
      <dgm:prSet presAssocID="{2A0AFB55-5677-4C17-A75B-88D4AFDA7C3B}" presName="horzFour" presStyleCnt="0"/>
      <dgm:spPr/>
    </dgm:pt>
    <dgm:pt modelId="{00782377-248F-402B-BC3C-40898A90B5EB}" type="pres">
      <dgm:prSet presAssocID="{351C2BE0-1D15-4176-BD1E-EBB6F210B8EC}" presName="vertFour" presStyleCnt="0">
        <dgm:presLayoutVars>
          <dgm:chPref val="3"/>
        </dgm:presLayoutVars>
      </dgm:prSet>
      <dgm:spPr/>
    </dgm:pt>
    <dgm:pt modelId="{D13471F4-AE22-4246-80C1-7B81D9AA0AAA}" type="pres">
      <dgm:prSet presAssocID="{351C2BE0-1D15-4176-BD1E-EBB6F210B8EC}" presName="txFour" presStyleLbl="node4" presStyleIdx="24" presStyleCnt="25">
        <dgm:presLayoutVars>
          <dgm:chPref val="3"/>
        </dgm:presLayoutVars>
      </dgm:prSet>
      <dgm:spPr/>
      <dgm:t>
        <a:bodyPr/>
        <a:lstStyle/>
        <a:p>
          <a:endParaRPr lang="pl-PL"/>
        </a:p>
      </dgm:t>
    </dgm:pt>
    <dgm:pt modelId="{044D159A-9AD2-4418-A014-25077F6CC918}" type="pres">
      <dgm:prSet presAssocID="{351C2BE0-1D15-4176-BD1E-EBB6F210B8EC}" presName="horzFour" presStyleCnt="0"/>
      <dgm:spPr/>
    </dgm:pt>
  </dgm:ptLst>
  <dgm:cxnLst>
    <dgm:cxn modelId="{9511B1F6-1724-4F7F-BBA3-A5B9B9CBD671}" type="presOf" srcId="{A8AD29D0-442B-4FD4-BFE2-98C71EA296CB}" destId="{C6BC26C9-3036-421F-9B5A-4F592D60AFD8}" srcOrd="0" destOrd="0" presId="urn:microsoft.com/office/officeart/2005/8/layout/hierarchy4"/>
    <dgm:cxn modelId="{84CBAC00-1D02-4D2E-A835-E2B038054E35}" type="presOf" srcId="{B5FEC3BC-E6EA-49D4-8BD7-D3854BEDCF0D}" destId="{666FD815-26EA-484A-8EBB-23A3B0578BC2}" srcOrd="0" destOrd="0" presId="urn:microsoft.com/office/officeart/2005/8/layout/hierarchy4"/>
    <dgm:cxn modelId="{30242C3E-BD1E-4A20-87ED-2B9C5073200A}" srcId="{F3DE4525-DA61-43FB-A2E9-42B7E49BE5B2}" destId="{B7BF8B53-1F82-403B-B232-534ED7612732}" srcOrd="1" destOrd="0" parTransId="{01FD7EDB-340A-4E26-8805-FB1542D3A412}" sibTransId="{5539DA1F-58D7-426F-8437-095B58D86B2D}"/>
    <dgm:cxn modelId="{250888D0-6CD9-4958-B27D-A22A0C872D71}" type="presOf" srcId="{73DCA356-9D93-4618-92C6-11CA2F174740}" destId="{059D5F1E-65BD-4C6A-85DF-DEFAA017C52F}" srcOrd="0" destOrd="0" presId="urn:microsoft.com/office/officeart/2005/8/layout/hierarchy4"/>
    <dgm:cxn modelId="{5AF01A93-D9CB-495E-8B94-8B341A0CA4E0}" srcId="{F3DE4525-DA61-43FB-A2E9-42B7E49BE5B2}" destId="{A0905172-4682-4768-A328-C9B1D2EDF5AE}" srcOrd="3" destOrd="0" parTransId="{40F3C1AC-4E70-499C-8989-61A1CECD4106}" sibTransId="{38439C72-CAE7-4547-A3D2-B523127845ED}"/>
    <dgm:cxn modelId="{579C4965-D022-448E-B097-0627E02DC06D}" type="presOf" srcId="{8005293B-BFE9-43D9-9C92-747B59776E24}" destId="{0196816A-90BC-42C6-AE36-B6FCCA0DDB61}" srcOrd="0" destOrd="0" presId="urn:microsoft.com/office/officeart/2005/8/layout/hierarchy4"/>
    <dgm:cxn modelId="{1823C45F-667C-44E5-AF6A-2BF77B8A3BAB}" srcId="{4D6A7D4C-3373-466E-A4D2-9A0A4B109125}" destId="{D62D81FC-6511-4B62-89F5-7BC0062E648F}" srcOrd="0" destOrd="0" parTransId="{BF96FA3E-FE47-47F9-97B5-1ACA32BFE482}" sibTransId="{24D1B041-D527-4EE6-9287-97224B16B252}"/>
    <dgm:cxn modelId="{EADF75C1-B676-4E52-983F-EC804F13BAB5}" type="presOf" srcId="{A6DA00DE-47EA-4C47-AA15-C55D9CB816F1}" destId="{E4B9BB7C-FE7E-4E7F-B9B9-F72B731451C3}" srcOrd="0" destOrd="0" presId="urn:microsoft.com/office/officeart/2005/8/layout/hierarchy4"/>
    <dgm:cxn modelId="{ABE1D036-8B13-4EB2-8A45-5D126D66E53B}" srcId="{A6DA00DE-47EA-4C47-AA15-C55D9CB816F1}" destId="{246853C1-8F7D-417D-B49E-929643928AD5}" srcOrd="1" destOrd="0" parTransId="{A0AB77E4-E364-4C51-9E51-F55375E36763}" sibTransId="{284E74EE-3B70-45D5-A1E8-7773830C432C}"/>
    <dgm:cxn modelId="{A239516D-409F-4802-8557-CEDC407709A1}" type="presOf" srcId="{83D20191-9EBE-437D-A309-504D88467609}" destId="{6EFC1A00-3450-4C0A-8F95-E72B8035DABC}" srcOrd="0" destOrd="0" presId="urn:microsoft.com/office/officeart/2005/8/layout/hierarchy4"/>
    <dgm:cxn modelId="{5EB4E9C9-BED5-4803-B853-991006E78DAA}" srcId="{B2C1F828-5F46-4042-84F1-282AD076CF91}" destId="{4D6A7D4C-3373-466E-A4D2-9A0A4B109125}" srcOrd="0" destOrd="0" parTransId="{52FFA2E7-0A1F-438F-9895-698A2F902BE6}" sibTransId="{DC517AD2-E2F6-477F-98D9-C6198DFDEEED}"/>
    <dgm:cxn modelId="{F899676D-A9B4-435A-8F6C-7166EB8A82F1}" srcId="{D62D81FC-6511-4B62-89F5-7BC0062E648F}" destId="{BD832E95-7EDD-4C76-875C-80335F563531}" srcOrd="0" destOrd="0" parTransId="{CA8FC153-F5C3-4229-BFF4-A05AF06BB8E7}" sibTransId="{181F03E3-A431-4918-B201-E76CCBDCFC8B}"/>
    <dgm:cxn modelId="{BE8F5D2C-F9B1-4C9B-B674-D020AE7F9D31}" srcId="{F3DE4525-DA61-43FB-A2E9-42B7E49BE5B2}" destId="{A1D4C990-1336-4297-A3FE-7A7813882D67}" srcOrd="2" destOrd="0" parTransId="{59DE20CB-F064-49D5-9578-80D26079DF5D}" sibTransId="{CFB9B2B1-FE5C-4475-8CCD-3080A0B8ACBC}"/>
    <dgm:cxn modelId="{2381AD92-98D3-4B7E-862E-2EE5197FA4CE}" srcId="{ED8CF106-1A56-4729-B31B-B2F3C463AA12}" destId="{427ADDEF-7586-47B0-B735-D4076FFE3AAA}" srcOrd="0" destOrd="0" parTransId="{C2F93F74-9F8D-4CFC-B0AB-914057F4F48A}" sibTransId="{56C8CDB7-262A-48CB-B63A-E3A40E106819}"/>
    <dgm:cxn modelId="{924EF0E1-D427-407A-ADEF-DF41587FBA70}" type="presOf" srcId="{8A13E235-E0DE-4C9F-955D-12AD1E51C86E}" destId="{9BA70ADE-7D00-4BA8-AB32-DCDC8F375991}" srcOrd="0" destOrd="0" presId="urn:microsoft.com/office/officeart/2005/8/layout/hierarchy4"/>
    <dgm:cxn modelId="{21DD4D0F-B5F3-456F-83E3-14152F1EAF5F}" type="presOf" srcId="{427ADDEF-7586-47B0-B735-D4076FFE3AAA}" destId="{A40247FA-ACF3-44D0-AF56-FBA9E6AD1841}" srcOrd="0" destOrd="0" presId="urn:microsoft.com/office/officeart/2005/8/layout/hierarchy4"/>
    <dgm:cxn modelId="{7BD5D625-FB3F-4194-AE53-C412294BD61C}" type="presOf" srcId="{F3DE4525-DA61-43FB-A2E9-42B7E49BE5B2}" destId="{5D3CC9AA-00A9-4947-841B-489C82E70D80}" srcOrd="0" destOrd="0" presId="urn:microsoft.com/office/officeart/2005/8/layout/hierarchy4"/>
    <dgm:cxn modelId="{D6755099-83B2-4CE7-A9DA-349D318D6028}" type="presOf" srcId="{538F06CE-6F74-4A41-90A0-1C46A9611DF9}" destId="{BAC94BDE-78C9-4CD4-80C2-85DC71D2A2C7}" srcOrd="0" destOrd="0" presId="urn:microsoft.com/office/officeart/2005/8/layout/hierarchy4"/>
    <dgm:cxn modelId="{F7FE536B-08B2-422E-AE63-6648CB1AA369}" type="presOf" srcId="{9771249B-B83D-4673-93C4-3101C181B8C6}" destId="{FA6605F2-A630-4CE8-B243-49E76D2ABB76}" srcOrd="0" destOrd="0" presId="urn:microsoft.com/office/officeart/2005/8/layout/hierarchy4"/>
    <dgm:cxn modelId="{1B1B339C-5829-41D4-B899-05D7C8BE05EB}" srcId="{B92828AA-AE8F-4DCD-AA37-C465B3C37A02}" destId="{1A8880CD-B818-4EB4-95FD-42F2FF9F5DDA}" srcOrd="0" destOrd="0" parTransId="{19944984-1731-4712-BDF5-5203D25BB5E3}" sibTransId="{900781A0-0B53-430B-9E5D-A7FE51680D6A}"/>
    <dgm:cxn modelId="{C43BBC09-7BAA-408F-A73F-EAA564F37E87}" srcId="{73DCA356-9D93-4618-92C6-11CA2F174740}" destId="{A8AD29D0-442B-4FD4-BFE2-98C71EA296CB}" srcOrd="0" destOrd="0" parTransId="{E3F846B7-B92E-4BAC-89BF-37008530902C}" sibTransId="{A01770E5-7C23-4AA7-8E57-F9E1D395F0B0}"/>
    <dgm:cxn modelId="{A85BF5FC-9181-4A87-890A-FE25A82F1B03}" srcId="{F3DE4525-DA61-43FB-A2E9-42B7E49BE5B2}" destId="{41FF5689-C70D-4524-AC1A-5B6A2F0FE8E0}" srcOrd="0" destOrd="0" parTransId="{6A7B710F-1979-4B19-964A-78B7D482C617}" sibTransId="{29F0EF03-D6CA-4CC3-AA82-D22E0A7D4DBB}"/>
    <dgm:cxn modelId="{51478ECD-CFF9-4C75-84AC-B217CE5D5BE5}" type="presOf" srcId="{F95D4719-4ECD-4F83-BF32-1571AD2EAC98}" destId="{2AA01A33-5CED-4D57-AA41-4BD18AF2686C}" srcOrd="0" destOrd="0" presId="urn:microsoft.com/office/officeart/2005/8/layout/hierarchy4"/>
    <dgm:cxn modelId="{DEE1FAE1-EED5-4192-A626-04F3FF1692A5}" type="presOf" srcId="{ED8CF106-1A56-4729-B31B-B2F3C463AA12}" destId="{5440D107-4C2D-48C7-9D0B-23FA68CA587E}" srcOrd="0" destOrd="0" presId="urn:microsoft.com/office/officeart/2005/8/layout/hierarchy4"/>
    <dgm:cxn modelId="{B992081D-1D48-402B-9112-A9660C22CDAE}" type="presOf" srcId="{351C2BE0-1D15-4176-BD1E-EBB6F210B8EC}" destId="{D13471F4-AE22-4246-80C1-7B81D9AA0AAA}" srcOrd="0" destOrd="0" presId="urn:microsoft.com/office/officeart/2005/8/layout/hierarchy4"/>
    <dgm:cxn modelId="{E68C0C87-2655-4EFC-82E5-5F4DD470F124}" srcId="{B92828AA-AE8F-4DCD-AA37-C465B3C37A02}" destId="{8005293B-BFE9-43D9-9C92-747B59776E24}" srcOrd="1" destOrd="0" parTransId="{FBFD8975-3823-4458-847C-64FA27ADE0DB}" sibTransId="{84EE00B9-0B73-4AC1-9D6D-2A191E56CC7D}"/>
    <dgm:cxn modelId="{3F50FB1D-EE92-4E7E-A84F-EB7D2ABC72BC}" type="presOf" srcId="{4D6A7D4C-3373-466E-A4D2-9A0A4B109125}" destId="{FD25F2DA-DDBF-4A6C-9A9B-254719409FAF}" srcOrd="0" destOrd="0" presId="urn:microsoft.com/office/officeart/2005/8/layout/hierarchy4"/>
    <dgm:cxn modelId="{D9903AA7-BAA4-4EC4-BB0C-D6549736CBC4}" srcId="{7D4A8460-84F6-4357-9E74-29F72FC678E0}" destId="{9771249B-B83D-4673-93C4-3101C181B8C6}" srcOrd="2" destOrd="0" parTransId="{8A1A1288-1C58-4E7E-BEEA-5EAF1A2D1A23}" sibTransId="{DE99DAC7-16D0-46E0-B048-6E582FFC55BE}"/>
    <dgm:cxn modelId="{3AEFE60E-398E-41A0-8953-C82D94D6CBAD}" type="presOf" srcId="{A1D4C990-1336-4297-A3FE-7A7813882D67}" destId="{3EE68429-6F44-4B1C-B47B-206753FAA19A}" srcOrd="0" destOrd="0" presId="urn:microsoft.com/office/officeart/2005/8/layout/hierarchy4"/>
    <dgm:cxn modelId="{1D21A462-4760-4E97-BEF4-1C3E09C70FA2}" srcId="{4D6A7D4C-3373-466E-A4D2-9A0A4B109125}" destId="{649B97BE-D608-4987-AD73-76D8009B3C42}" srcOrd="1" destOrd="0" parTransId="{E9D9560B-C8DA-4F8E-9700-C87378DFF782}" sibTransId="{EBE215BB-E352-4589-9718-1DA5444BD4BB}"/>
    <dgm:cxn modelId="{4CD35ACF-2026-4910-BE2E-11F5B051E07E}" type="presOf" srcId="{649B97BE-D608-4987-AD73-76D8009B3C42}" destId="{9289DBD1-4347-40C0-8910-9506E94169EB}" srcOrd="0" destOrd="0" presId="urn:microsoft.com/office/officeart/2005/8/layout/hierarchy4"/>
    <dgm:cxn modelId="{5EECA7C5-AA39-444D-8AD1-FD5232398368}" srcId="{FE81D174-F656-4DE1-A348-AFEC0B96A6AD}" destId="{83D20191-9EBE-437D-A309-504D88467609}" srcOrd="0" destOrd="0" parTransId="{71A5EAE4-C1E2-437F-9CE9-068AC5168F6B}" sibTransId="{A02DF770-2A8B-45D1-8BEF-4B119B1B1334}"/>
    <dgm:cxn modelId="{B3E50719-2EF0-43E6-8F7C-34DA42E9477D}" srcId="{7D4A8460-84F6-4357-9E74-29F72FC678E0}" destId="{2302B52E-2AF5-4C22-813D-4233E3AC9DC8}" srcOrd="1" destOrd="0" parTransId="{C539DE5C-D439-4716-81D9-02B5D59EBFC4}" sibTransId="{2AEB1518-22D3-42FF-8DF7-42D255BFD804}"/>
    <dgm:cxn modelId="{C6D032C4-4343-4789-A46F-F8092A6CC3BA}" srcId="{8005293B-BFE9-43D9-9C92-747B59776E24}" destId="{8A13E235-E0DE-4C9F-955D-12AD1E51C86E}" srcOrd="0" destOrd="0" parTransId="{2034EBD9-67AC-48E5-8DE4-D62295BE5277}" sibTransId="{997D70E9-E9FB-4492-9EA2-6F128E0FA13E}"/>
    <dgm:cxn modelId="{04F675EF-9C78-432C-934E-C59E175099D6}" type="presOf" srcId="{B2C1F828-5F46-4042-84F1-282AD076CF91}" destId="{415DD860-538F-42FF-8731-53FC133C6FCB}" srcOrd="0" destOrd="0" presId="urn:microsoft.com/office/officeart/2005/8/layout/hierarchy4"/>
    <dgm:cxn modelId="{5C34FD3A-4C41-4BD5-8683-3E4A5D1E8553}" srcId="{D62D81FC-6511-4B62-89F5-7BC0062E648F}" destId="{E70A0FC3-AD6D-4C1B-849C-EBAEFC63C0AB}" srcOrd="1" destOrd="0" parTransId="{74C475B2-1B1D-43DF-A08C-DA97059D569B}" sibTransId="{328A19F5-4D61-43A8-B209-B5885E7E768A}"/>
    <dgm:cxn modelId="{BB426495-20FA-49B4-9B53-AC817CCD413A}" srcId="{538F06CE-6F74-4A41-90A0-1C46A9611DF9}" destId="{73DCA356-9D93-4618-92C6-11CA2F174740}" srcOrd="1" destOrd="0" parTransId="{77162D9C-405D-4595-8894-F112093ADE4C}" sibTransId="{33E95DAC-541D-4AC4-BF98-EBD91BCB8BF8}"/>
    <dgm:cxn modelId="{107D1D9B-7CC7-46C4-A7FE-75D1B422466E}" srcId="{FE81D174-F656-4DE1-A348-AFEC0B96A6AD}" destId="{538F06CE-6F74-4A41-90A0-1C46A9611DF9}" srcOrd="1" destOrd="0" parTransId="{392FA001-F1EE-47F7-8BAC-3E5B822BF05C}" sibTransId="{A5E841C2-50D3-488C-96FE-E6CCDFA39F86}"/>
    <dgm:cxn modelId="{D00A9E69-E277-49D7-A2F7-382D33338F16}" type="presOf" srcId="{41FF5689-C70D-4524-AC1A-5B6A2F0FE8E0}" destId="{C2613E1B-BAFC-4913-91E7-7917A53E70B5}" srcOrd="0" destOrd="0" presId="urn:microsoft.com/office/officeart/2005/8/layout/hierarchy4"/>
    <dgm:cxn modelId="{A3ACA49A-C134-4EC9-8C2A-497C6FC6EA55}" srcId="{649B97BE-D608-4987-AD73-76D8009B3C42}" destId="{ED8CF106-1A56-4729-B31B-B2F3C463AA12}" srcOrd="0" destOrd="0" parTransId="{575E35CE-8861-4E6C-90D2-A653334D261C}" sibTransId="{ED2250AF-86B9-4E29-9FE8-CCDEA5BBB6A8}"/>
    <dgm:cxn modelId="{6D224C02-DA3F-4D90-96D0-468F7C354950}" srcId="{F95D4719-4ECD-4F83-BF32-1571AD2EAC98}" destId="{A6DA00DE-47EA-4C47-AA15-C55D9CB816F1}" srcOrd="0" destOrd="0" parTransId="{F2A99205-CFF2-4B74-AF3B-D5094D31AF95}" sibTransId="{FD0BDB40-4BE5-4223-A1AB-8B0D9B989673}"/>
    <dgm:cxn modelId="{C50DFDE1-2E02-409E-82DC-1DFAF6B26A3B}" type="presOf" srcId="{246853C1-8F7D-417D-B49E-929643928AD5}" destId="{DA82AF52-46F1-426B-8FBA-6FB4F213B4E7}" srcOrd="0" destOrd="0" presId="urn:microsoft.com/office/officeart/2005/8/layout/hierarchy4"/>
    <dgm:cxn modelId="{3B66AE1C-6365-49F9-8972-E74AE2AC8DFE}" type="presOf" srcId="{811DE6B4-C215-42DC-8676-28914EA539F6}" destId="{0F581603-B7C8-413C-B4F3-CE985829AB37}" srcOrd="0" destOrd="0" presId="urn:microsoft.com/office/officeart/2005/8/layout/hierarchy4"/>
    <dgm:cxn modelId="{9ABD9A8A-5D88-4D23-8CE7-85F9D7F4C020}" type="presOf" srcId="{A0905172-4682-4768-A328-C9B1D2EDF5AE}" destId="{592E60DF-F85F-4BDF-81C0-03806AF13D07}" srcOrd="0" destOrd="0" presId="urn:microsoft.com/office/officeart/2005/8/layout/hierarchy4"/>
    <dgm:cxn modelId="{1061FDAE-5F69-4323-BF32-723CC45B5FDE}" srcId="{538F06CE-6F74-4A41-90A0-1C46A9611DF9}" destId="{B92828AA-AE8F-4DCD-AA37-C465B3C37A02}" srcOrd="0" destOrd="0" parTransId="{C5ADCB25-6CC3-4549-99B7-F88BB18F7102}" sibTransId="{563027A7-3FFF-48BF-8B10-9E3975C25E2A}"/>
    <dgm:cxn modelId="{EEBF55C5-9084-4947-9BE0-D2A158E734C2}" type="presOf" srcId="{FE81D174-F656-4DE1-A348-AFEC0B96A6AD}" destId="{327CC872-3D72-467F-9F5D-603FAD21D15F}" srcOrd="0" destOrd="0" presId="urn:microsoft.com/office/officeart/2005/8/layout/hierarchy4"/>
    <dgm:cxn modelId="{994871F2-CCC8-47B9-A0AC-F8A4597CCB33}" srcId="{649B97BE-D608-4987-AD73-76D8009B3C42}" destId="{2A0AFB55-5677-4C17-A75B-88D4AFDA7C3B}" srcOrd="1" destOrd="0" parTransId="{F39AEB43-259E-40AE-B53F-1C199EF2C1DD}" sibTransId="{F4133554-EE08-4BB6-ACEC-5411A0D4463C}"/>
    <dgm:cxn modelId="{0B1528D5-5DC0-42D7-9DEF-E192CD1CEE09}" type="presOf" srcId="{2302B52E-2AF5-4C22-813D-4233E3AC9DC8}" destId="{C6AB31CC-CFF1-4CA0-92C9-99D66E581CFE}" srcOrd="0" destOrd="0" presId="urn:microsoft.com/office/officeart/2005/8/layout/hierarchy4"/>
    <dgm:cxn modelId="{66DCEB38-6F4D-4559-9B65-8E578E75AC13}" srcId="{83D20191-9EBE-437D-A309-504D88467609}" destId="{7D4A8460-84F6-4357-9E74-29F72FC678E0}" srcOrd="0" destOrd="0" parTransId="{FD628D36-319A-4C01-9956-17BDFBE3BEC2}" sibTransId="{657ECB48-7196-4903-B016-7E291A07283E}"/>
    <dgm:cxn modelId="{98B295E6-BC01-456E-A3BA-1FD667746E1F}" type="presOf" srcId="{B7BF8B53-1F82-403B-B232-534ED7612732}" destId="{ED13C1E7-8639-4A3D-ADD8-26CA62B21AD8}" srcOrd="0" destOrd="0" presId="urn:microsoft.com/office/officeart/2005/8/layout/hierarchy4"/>
    <dgm:cxn modelId="{FBA8DE23-72D6-48CE-99F4-3B698019D446}" srcId="{246853C1-8F7D-417D-B49E-929643928AD5}" destId="{B2C1F828-5F46-4042-84F1-282AD076CF91}" srcOrd="0" destOrd="0" parTransId="{4A950070-4987-49C3-9EAC-4831919F961F}" sibTransId="{DFA1C590-1E36-4D67-8169-9F0198FF6FCD}"/>
    <dgm:cxn modelId="{967B9A84-F465-4B40-A50E-4DF71ED3A78D}" type="presOf" srcId="{D62D81FC-6511-4B62-89F5-7BC0062E648F}" destId="{A9AC63A6-DD5A-4ADC-99C5-10D80DAE1237}" srcOrd="0" destOrd="0" presId="urn:microsoft.com/office/officeart/2005/8/layout/hierarchy4"/>
    <dgm:cxn modelId="{78C81FE0-F306-4343-AE71-CB05963E3FF9}" srcId="{73DCA356-9D93-4618-92C6-11CA2F174740}" destId="{F3DE4525-DA61-43FB-A2E9-42B7E49BE5B2}" srcOrd="1" destOrd="0" parTransId="{2DE0CD30-121F-46F7-BEE3-6981C4DE8B70}" sibTransId="{B1F1EBC1-C8E6-4DEB-ACCA-5EDB5C40F055}"/>
    <dgm:cxn modelId="{8D3B6C72-BCB3-4BB0-90D1-B397A469A024}" type="presOf" srcId="{B92828AA-AE8F-4DCD-AA37-C465B3C37A02}" destId="{7DFD0527-8FF8-4945-A75A-F0A822154212}" srcOrd="0" destOrd="0" presId="urn:microsoft.com/office/officeart/2005/8/layout/hierarchy4"/>
    <dgm:cxn modelId="{769D368A-0DB8-4B58-9E96-2767EC36F1D5}" type="presOf" srcId="{1A8880CD-B818-4EB4-95FD-42F2FF9F5DDA}" destId="{4A6AB373-A860-4CFC-A3D0-A7CC02B6DBFD}" srcOrd="0" destOrd="0" presId="urn:microsoft.com/office/officeart/2005/8/layout/hierarchy4"/>
    <dgm:cxn modelId="{7AE59C62-5BA6-4B73-A105-595F66384722}" srcId="{A6DA00DE-47EA-4C47-AA15-C55D9CB816F1}" destId="{FE81D174-F656-4DE1-A348-AFEC0B96A6AD}" srcOrd="0" destOrd="0" parTransId="{BB6E6F5E-7777-4251-AFBF-E59D6217C397}" sibTransId="{3AE01360-2280-4777-9348-0C2D5E42E989}"/>
    <dgm:cxn modelId="{D9970486-A726-4A35-8B5B-C63030E592E5}" type="presOf" srcId="{2A0AFB55-5677-4C17-A75B-88D4AFDA7C3B}" destId="{D9B540B9-F039-462A-9A70-0F691CA64AA4}" srcOrd="0" destOrd="0" presId="urn:microsoft.com/office/officeart/2005/8/layout/hierarchy4"/>
    <dgm:cxn modelId="{41365AAC-E147-465F-8515-6AAEAA126760}" srcId="{2A0AFB55-5677-4C17-A75B-88D4AFDA7C3B}" destId="{351C2BE0-1D15-4176-BD1E-EBB6F210B8EC}" srcOrd="0" destOrd="0" parTransId="{9DB176FF-A287-4DB3-92C3-079EFEC3A005}" sibTransId="{7A3A11BD-F656-4469-854E-E9C93937063B}"/>
    <dgm:cxn modelId="{EEC77B4A-CC99-44DB-9D92-F2711B1B0F69}" type="presOf" srcId="{E70A0FC3-AD6D-4C1B-849C-EBAEFC63C0AB}" destId="{0D7CA544-6235-49A3-BDFD-3EB21F261C66}" srcOrd="0" destOrd="0" presId="urn:microsoft.com/office/officeart/2005/8/layout/hierarchy4"/>
    <dgm:cxn modelId="{9576B0D9-4AA5-4D32-9FE1-2E72BFC86299}" type="presOf" srcId="{7D4A8460-84F6-4357-9E74-29F72FC678E0}" destId="{7CD9AA97-FD04-4BC2-AAFE-91546919E69B}" srcOrd="0" destOrd="0" presId="urn:microsoft.com/office/officeart/2005/8/layout/hierarchy4"/>
    <dgm:cxn modelId="{10C93174-581E-4677-8818-25193DCEE008}" type="presOf" srcId="{BD832E95-7EDD-4C76-875C-80335F563531}" destId="{95868FB7-3DFA-40F8-9073-8D83850C9A1A}" srcOrd="0" destOrd="0" presId="urn:microsoft.com/office/officeart/2005/8/layout/hierarchy4"/>
    <dgm:cxn modelId="{11717320-FD7C-48F6-B69C-9D415614032D}" srcId="{7D4A8460-84F6-4357-9E74-29F72FC678E0}" destId="{B5FEC3BC-E6EA-49D4-8BD7-D3854BEDCF0D}" srcOrd="0" destOrd="0" parTransId="{A0EB735F-A457-42C2-B150-B1FB727A2D0C}" sibTransId="{0810E06B-AD3E-4E37-A021-3A93C1D4C16C}"/>
    <dgm:cxn modelId="{0957F27B-6BB2-4E16-9239-E6D97FA730B9}" srcId="{D62D81FC-6511-4B62-89F5-7BC0062E648F}" destId="{811DE6B4-C215-42DC-8676-28914EA539F6}" srcOrd="2" destOrd="0" parTransId="{42E2B720-318C-49F6-B861-295A97AB2D78}" sibTransId="{DA1E5A33-6790-4EEB-9F4B-860B36474362}"/>
    <dgm:cxn modelId="{2CA16D76-EF23-4D43-AA98-0F404D55692C}" type="presParOf" srcId="{2AA01A33-5CED-4D57-AA41-4BD18AF2686C}" destId="{85BF632F-73F4-4026-BE3E-0190449A6A77}" srcOrd="0" destOrd="0" presId="urn:microsoft.com/office/officeart/2005/8/layout/hierarchy4"/>
    <dgm:cxn modelId="{43194B8C-8129-4AD5-9F42-52B60AF77528}" type="presParOf" srcId="{85BF632F-73F4-4026-BE3E-0190449A6A77}" destId="{E4B9BB7C-FE7E-4E7F-B9B9-F72B731451C3}" srcOrd="0" destOrd="0" presId="urn:microsoft.com/office/officeart/2005/8/layout/hierarchy4"/>
    <dgm:cxn modelId="{194F4490-3231-46D5-80E8-95BE0EDB17A1}" type="presParOf" srcId="{85BF632F-73F4-4026-BE3E-0190449A6A77}" destId="{91C0CC57-379F-40CA-8604-EC35E7F8B21A}" srcOrd="1" destOrd="0" presId="urn:microsoft.com/office/officeart/2005/8/layout/hierarchy4"/>
    <dgm:cxn modelId="{8D56442F-E6BF-452B-ABCB-DD407DD9471D}" type="presParOf" srcId="{85BF632F-73F4-4026-BE3E-0190449A6A77}" destId="{9EF75ED3-5618-4123-8DBE-904CBDDB9579}" srcOrd="2" destOrd="0" presId="urn:microsoft.com/office/officeart/2005/8/layout/hierarchy4"/>
    <dgm:cxn modelId="{9C1EBA14-6329-4AC0-B9CE-0AE062DA1B08}" type="presParOf" srcId="{9EF75ED3-5618-4123-8DBE-904CBDDB9579}" destId="{C807F033-A1CB-43FA-8BA3-A1603DD69A76}" srcOrd="0" destOrd="0" presId="urn:microsoft.com/office/officeart/2005/8/layout/hierarchy4"/>
    <dgm:cxn modelId="{A9752D5F-D3A7-46AE-8781-AE996563BFBE}" type="presParOf" srcId="{C807F033-A1CB-43FA-8BA3-A1603DD69A76}" destId="{327CC872-3D72-467F-9F5D-603FAD21D15F}" srcOrd="0" destOrd="0" presId="urn:microsoft.com/office/officeart/2005/8/layout/hierarchy4"/>
    <dgm:cxn modelId="{B3B59242-3A20-466E-8F10-FD6BB16483E1}" type="presParOf" srcId="{C807F033-A1CB-43FA-8BA3-A1603DD69A76}" destId="{2B23E140-D536-4547-A1E2-0B5E42897707}" srcOrd="1" destOrd="0" presId="urn:microsoft.com/office/officeart/2005/8/layout/hierarchy4"/>
    <dgm:cxn modelId="{027D2907-1FD9-4FE4-B8AD-5C2AC8418041}" type="presParOf" srcId="{C807F033-A1CB-43FA-8BA3-A1603DD69A76}" destId="{F28001A0-DD9F-4A99-A3E7-4C934E85CBA0}" srcOrd="2" destOrd="0" presId="urn:microsoft.com/office/officeart/2005/8/layout/hierarchy4"/>
    <dgm:cxn modelId="{43537D11-2BF3-43E1-B2BD-A0F0524FD6B1}" type="presParOf" srcId="{F28001A0-DD9F-4A99-A3E7-4C934E85CBA0}" destId="{2086FE26-4A9C-4B15-85F0-B0FF322FBFC9}" srcOrd="0" destOrd="0" presId="urn:microsoft.com/office/officeart/2005/8/layout/hierarchy4"/>
    <dgm:cxn modelId="{D491DF96-D5DD-454E-9165-0B0769A2A2EB}" type="presParOf" srcId="{2086FE26-4A9C-4B15-85F0-B0FF322FBFC9}" destId="{6EFC1A00-3450-4C0A-8F95-E72B8035DABC}" srcOrd="0" destOrd="0" presId="urn:microsoft.com/office/officeart/2005/8/layout/hierarchy4"/>
    <dgm:cxn modelId="{3A13F0C2-FC3D-4547-9A23-431F57CE8E16}" type="presParOf" srcId="{2086FE26-4A9C-4B15-85F0-B0FF322FBFC9}" destId="{4D09BD59-45D9-441C-B7BB-6DEDBB8B1C84}" srcOrd="1" destOrd="0" presId="urn:microsoft.com/office/officeart/2005/8/layout/hierarchy4"/>
    <dgm:cxn modelId="{9CB22BE5-4E11-459A-9CEB-4851E73D895E}" type="presParOf" srcId="{2086FE26-4A9C-4B15-85F0-B0FF322FBFC9}" destId="{170D7921-E292-44C4-940A-CEAC38D3E11C}" srcOrd="2" destOrd="0" presId="urn:microsoft.com/office/officeart/2005/8/layout/hierarchy4"/>
    <dgm:cxn modelId="{E2CC40AB-B5CC-4612-B2E0-EE56FC4570F1}" type="presParOf" srcId="{170D7921-E292-44C4-940A-CEAC38D3E11C}" destId="{C2E5A033-C54D-4C4D-B947-1F4C51EF80FB}" srcOrd="0" destOrd="0" presId="urn:microsoft.com/office/officeart/2005/8/layout/hierarchy4"/>
    <dgm:cxn modelId="{53076B84-5721-4558-8679-A8915DED95DC}" type="presParOf" srcId="{C2E5A033-C54D-4C4D-B947-1F4C51EF80FB}" destId="{7CD9AA97-FD04-4BC2-AAFE-91546919E69B}" srcOrd="0" destOrd="0" presId="urn:microsoft.com/office/officeart/2005/8/layout/hierarchy4"/>
    <dgm:cxn modelId="{3CA550DF-19F6-4602-BE32-102E5EBEBE4A}" type="presParOf" srcId="{C2E5A033-C54D-4C4D-B947-1F4C51EF80FB}" destId="{C27EA4E3-2DB7-4EFB-8E2F-335C294761FD}" srcOrd="1" destOrd="0" presId="urn:microsoft.com/office/officeart/2005/8/layout/hierarchy4"/>
    <dgm:cxn modelId="{1D5FB2D0-1DD9-4005-A1E3-B46F74C9F66E}" type="presParOf" srcId="{C2E5A033-C54D-4C4D-B947-1F4C51EF80FB}" destId="{012CE4CF-89C9-4C3E-A2E1-523BC6421736}" srcOrd="2" destOrd="0" presId="urn:microsoft.com/office/officeart/2005/8/layout/hierarchy4"/>
    <dgm:cxn modelId="{2444CF80-4A72-4003-942F-6B2999DC2EF7}" type="presParOf" srcId="{012CE4CF-89C9-4C3E-A2E1-523BC6421736}" destId="{BCBA236E-0C0F-4425-A8B2-B7B9FA941F94}" srcOrd="0" destOrd="0" presId="urn:microsoft.com/office/officeart/2005/8/layout/hierarchy4"/>
    <dgm:cxn modelId="{60FA640D-3FD4-47E6-BD6B-111787D4602C}" type="presParOf" srcId="{BCBA236E-0C0F-4425-A8B2-B7B9FA941F94}" destId="{666FD815-26EA-484A-8EBB-23A3B0578BC2}" srcOrd="0" destOrd="0" presId="urn:microsoft.com/office/officeart/2005/8/layout/hierarchy4"/>
    <dgm:cxn modelId="{584A4516-810B-4963-A5C9-328F707A1661}" type="presParOf" srcId="{BCBA236E-0C0F-4425-A8B2-B7B9FA941F94}" destId="{E9AD9156-00C6-45AD-83CF-96AE708A1CEA}" srcOrd="1" destOrd="0" presId="urn:microsoft.com/office/officeart/2005/8/layout/hierarchy4"/>
    <dgm:cxn modelId="{F95CC590-193C-406C-AAD6-6A93E3F3F3D2}" type="presParOf" srcId="{012CE4CF-89C9-4C3E-A2E1-523BC6421736}" destId="{8771E47C-9C9A-4E3B-A15F-2095AB077475}" srcOrd="1" destOrd="0" presId="urn:microsoft.com/office/officeart/2005/8/layout/hierarchy4"/>
    <dgm:cxn modelId="{3C63A792-89EA-47AB-B2CA-3211D91163FE}" type="presParOf" srcId="{012CE4CF-89C9-4C3E-A2E1-523BC6421736}" destId="{73C988C9-A1CC-4ABE-B86A-EBF434420140}" srcOrd="2" destOrd="0" presId="urn:microsoft.com/office/officeart/2005/8/layout/hierarchy4"/>
    <dgm:cxn modelId="{DB861E1D-0625-4B6D-9060-0ADE38DC3B24}" type="presParOf" srcId="{73C988C9-A1CC-4ABE-B86A-EBF434420140}" destId="{C6AB31CC-CFF1-4CA0-92C9-99D66E581CFE}" srcOrd="0" destOrd="0" presId="urn:microsoft.com/office/officeart/2005/8/layout/hierarchy4"/>
    <dgm:cxn modelId="{DA525974-3838-4CAA-857F-049F58543C4E}" type="presParOf" srcId="{73C988C9-A1CC-4ABE-B86A-EBF434420140}" destId="{E7D0EFD7-9DCB-4AC1-83A5-36BA2E15C54F}" srcOrd="1" destOrd="0" presId="urn:microsoft.com/office/officeart/2005/8/layout/hierarchy4"/>
    <dgm:cxn modelId="{E53A74A1-5871-496A-B59D-79E883A6414E}" type="presParOf" srcId="{012CE4CF-89C9-4C3E-A2E1-523BC6421736}" destId="{3F3542DA-796D-4BBC-A670-A5B465D3D571}" srcOrd="3" destOrd="0" presId="urn:microsoft.com/office/officeart/2005/8/layout/hierarchy4"/>
    <dgm:cxn modelId="{BD92E29E-B6C5-4AA4-ABE8-A3D23E54036B}" type="presParOf" srcId="{012CE4CF-89C9-4C3E-A2E1-523BC6421736}" destId="{54998F20-2BFA-49FC-AFD7-2191EDDC875E}" srcOrd="4" destOrd="0" presId="urn:microsoft.com/office/officeart/2005/8/layout/hierarchy4"/>
    <dgm:cxn modelId="{6328A3A9-5727-459F-A90F-D921194C7B16}" type="presParOf" srcId="{54998F20-2BFA-49FC-AFD7-2191EDDC875E}" destId="{FA6605F2-A630-4CE8-B243-49E76D2ABB76}" srcOrd="0" destOrd="0" presId="urn:microsoft.com/office/officeart/2005/8/layout/hierarchy4"/>
    <dgm:cxn modelId="{603924F3-CA2A-4EC8-8E80-08435F14173E}" type="presParOf" srcId="{54998F20-2BFA-49FC-AFD7-2191EDDC875E}" destId="{76F38D13-A2B7-4D0C-8974-FE3390F8E682}" srcOrd="1" destOrd="0" presId="urn:microsoft.com/office/officeart/2005/8/layout/hierarchy4"/>
    <dgm:cxn modelId="{0C26467D-F3B3-4582-96FF-F3971B5BF008}" type="presParOf" srcId="{F28001A0-DD9F-4A99-A3E7-4C934E85CBA0}" destId="{0C063B4D-E5F3-4E7A-9976-8F00BC8C1765}" srcOrd="1" destOrd="0" presId="urn:microsoft.com/office/officeart/2005/8/layout/hierarchy4"/>
    <dgm:cxn modelId="{A5642EED-BC8C-46D3-93FD-3A8FFC714025}" type="presParOf" srcId="{F28001A0-DD9F-4A99-A3E7-4C934E85CBA0}" destId="{DA438F7F-B79E-45A3-99E2-C0978AC7D2E2}" srcOrd="2" destOrd="0" presId="urn:microsoft.com/office/officeart/2005/8/layout/hierarchy4"/>
    <dgm:cxn modelId="{B9075276-241F-4E7B-9B9B-62D0BE7C8536}" type="presParOf" srcId="{DA438F7F-B79E-45A3-99E2-C0978AC7D2E2}" destId="{BAC94BDE-78C9-4CD4-80C2-85DC71D2A2C7}" srcOrd="0" destOrd="0" presId="urn:microsoft.com/office/officeart/2005/8/layout/hierarchy4"/>
    <dgm:cxn modelId="{9F53B23D-54B7-4484-AED4-D93D5A559155}" type="presParOf" srcId="{DA438F7F-B79E-45A3-99E2-C0978AC7D2E2}" destId="{AB53C918-DA91-4C87-993F-4CF002852A12}" srcOrd="1" destOrd="0" presId="urn:microsoft.com/office/officeart/2005/8/layout/hierarchy4"/>
    <dgm:cxn modelId="{C4038856-B0FF-40D2-BB90-A2C5B6C96AB5}" type="presParOf" srcId="{DA438F7F-B79E-45A3-99E2-C0978AC7D2E2}" destId="{051D418D-A65D-451D-B651-44C91BB7B2CE}" srcOrd="2" destOrd="0" presId="urn:microsoft.com/office/officeart/2005/8/layout/hierarchy4"/>
    <dgm:cxn modelId="{72710E75-7648-4C7A-A81D-6F70CB5E538C}" type="presParOf" srcId="{051D418D-A65D-451D-B651-44C91BB7B2CE}" destId="{62D17CBB-BE57-4CF7-AF04-BA96F3034A8C}" srcOrd="0" destOrd="0" presId="urn:microsoft.com/office/officeart/2005/8/layout/hierarchy4"/>
    <dgm:cxn modelId="{824D36B6-5713-48CA-8DEA-D7E8BCAD2AC6}" type="presParOf" srcId="{62D17CBB-BE57-4CF7-AF04-BA96F3034A8C}" destId="{7DFD0527-8FF8-4945-A75A-F0A822154212}" srcOrd="0" destOrd="0" presId="urn:microsoft.com/office/officeart/2005/8/layout/hierarchy4"/>
    <dgm:cxn modelId="{C3D42DEC-7AB8-4A32-B9DC-C11929BCAA31}" type="presParOf" srcId="{62D17CBB-BE57-4CF7-AF04-BA96F3034A8C}" destId="{DA0D075A-D81B-4253-9E8D-14376087F1B1}" srcOrd="1" destOrd="0" presId="urn:microsoft.com/office/officeart/2005/8/layout/hierarchy4"/>
    <dgm:cxn modelId="{68D03C6E-F111-4ACA-8211-8BBB971A6B02}" type="presParOf" srcId="{62D17CBB-BE57-4CF7-AF04-BA96F3034A8C}" destId="{9338EAA5-12D0-4380-81FE-D8E232FE8106}" srcOrd="2" destOrd="0" presId="urn:microsoft.com/office/officeart/2005/8/layout/hierarchy4"/>
    <dgm:cxn modelId="{29CF54B9-896E-41AE-92CF-541A00AB0C46}" type="presParOf" srcId="{9338EAA5-12D0-4380-81FE-D8E232FE8106}" destId="{E99ED9D1-651A-4847-8503-DF9BD8F1AC01}" srcOrd="0" destOrd="0" presId="urn:microsoft.com/office/officeart/2005/8/layout/hierarchy4"/>
    <dgm:cxn modelId="{4DA26EDD-F4B8-445F-A94F-BC141EAC4156}" type="presParOf" srcId="{E99ED9D1-651A-4847-8503-DF9BD8F1AC01}" destId="{4A6AB373-A860-4CFC-A3D0-A7CC02B6DBFD}" srcOrd="0" destOrd="0" presId="urn:microsoft.com/office/officeart/2005/8/layout/hierarchy4"/>
    <dgm:cxn modelId="{F24C3996-FB98-4332-A5D8-A478FEEF1925}" type="presParOf" srcId="{E99ED9D1-651A-4847-8503-DF9BD8F1AC01}" destId="{F74A72A4-6837-454B-9851-D85979FEF512}" srcOrd="1" destOrd="0" presId="urn:microsoft.com/office/officeart/2005/8/layout/hierarchy4"/>
    <dgm:cxn modelId="{F562DC4D-3B9A-41C7-86C8-DF7D8547C866}" type="presParOf" srcId="{9338EAA5-12D0-4380-81FE-D8E232FE8106}" destId="{A08A6EBC-5B5F-4CAD-81D1-7BC32A7EF7B6}" srcOrd="1" destOrd="0" presId="urn:microsoft.com/office/officeart/2005/8/layout/hierarchy4"/>
    <dgm:cxn modelId="{44008156-1954-4116-B11D-34FF44CD2ADB}" type="presParOf" srcId="{9338EAA5-12D0-4380-81FE-D8E232FE8106}" destId="{CB3B8776-DE69-4DC8-8913-7229330E1872}" srcOrd="2" destOrd="0" presId="urn:microsoft.com/office/officeart/2005/8/layout/hierarchy4"/>
    <dgm:cxn modelId="{CE6A1760-F46E-4D3D-950E-4DC05BD708F5}" type="presParOf" srcId="{CB3B8776-DE69-4DC8-8913-7229330E1872}" destId="{0196816A-90BC-42C6-AE36-B6FCCA0DDB61}" srcOrd="0" destOrd="0" presId="urn:microsoft.com/office/officeart/2005/8/layout/hierarchy4"/>
    <dgm:cxn modelId="{780DCB96-8679-4484-9825-D068FBB2A006}" type="presParOf" srcId="{CB3B8776-DE69-4DC8-8913-7229330E1872}" destId="{E9BDE3D2-FED0-4D2F-9CE9-EE0CA914F75B}" srcOrd="1" destOrd="0" presId="urn:microsoft.com/office/officeart/2005/8/layout/hierarchy4"/>
    <dgm:cxn modelId="{DD87C980-2C09-4EE0-B58A-72915431BB8B}" type="presParOf" srcId="{CB3B8776-DE69-4DC8-8913-7229330E1872}" destId="{33FA9CD0-EE88-4082-80A8-54613F394095}" srcOrd="2" destOrd="0" presId="urn:microsoft.com/office/officeart/2005/8/layout/hierarchy4"/>
    <dgm:cxn modelId="{43787B0D-BC8F-493B-A7D7-0859809B0F42}" type="presParOf" srcId="{33FA9CD0-EE88-4082-80A8-54613F394095}" destId="{D2AA2EC6-D277-4052-9393-B3F6999B07C4}" srcOrd="0" destOrd="0" presId="urn:microsoft.com/office/officeart/2005/8/layout/hierarchy4"/>
    <dgm:cxn modelId="{B8B0AC83-4542-41C3-B14E-9841D78D7A30}" type="presParOf" srcId="{D2AA2EC6-D277-4052-9393-B3F6999B07C4}" destId="{9BA70ADE-7D00-4BA8-AB32-DCDC8F375991}" srcOrd="0" destOrd="0" presId="urn:microsoft.com/office/officeart/2005/8/layout/hierarchy4"/>
    <dgm:cxn modelId="{777E48DF-8D3D-4C6E-B56E-1B082455CB38}" type="presParOf" srcId="{D2AA2EC6-D277-4052-9393-B3F6999B07C4}" destId="{1EF14C41-0BB7-4D1B-9352-617DC8DE2CBC}" srcOrd="1" destOrd="0" presId="urn:microsoft.com/office/officeart/2005/8/layout/hierarchy4"/>
    <dgm:cxn modelId="{D285B974-BE9D-4323-946D-329B030CF23F}" type="presParOf" srcId="{051D418D-A65D-451D-B651-44C91BB7B2CE}" destId="{8C97E13A-3311-47ED-AAF6-705F3C323E50}" srcOrd="1" destOrd="0" presId="urn:microsoft.com/office/officeart/2005/8/layout/hierarchy4"/>
    <dgm:cxn modelId="{C32E21AA-4F87-44BF-A5B5-174C1443BB06}" type="presParOf" srcId="{051D418D-A65D-451D-B651-44C91BB7B2CE}" destId="{E0A24131-4D3C-430B-9E30-8A5D3B47CE0D}" srcOrd="2" destOrd="0" presId="urn:microsoft.com/office/officeart/2005/8/layout/hierarchy4"/>
    <dgm:cxn modelId="{194EABC8-B947-45CB-902E-7D9AD79E0BD0}" type="presParOf" srcId="{E0A24131-4D3C-430B-9E30-8A5D3B47CE0D}" destId="{059D5F1E-65BD-4C6A-85DF-DEFAA017C52F}" srcOrd="0" destOrd="0" presId="urn:microsoft.com/office/officeart/2005/8/layout/hierarchy4"/>
    <dgm:cxn modelId="{BCD18873-5EAF-4A4C-B692-B2361B011F29}" type="presParOf" srcId="{E0A24131-4D3C-430B-9E30-8A5D3B47CE0D}" destId="{BDB4854C-812B-4D6B-8B87-7A6906B3AC51}" srcOrd="1" destOrd="0" presId="urn:microsoft.com/office/officeart/2005/8/layout/hierarchy4"/>
    <dgm:cxn modelId="{24C8B047-32D4-41D1-B4B9-6D6E71B478F4}" type="presParOf" srcId="{E0A24131-4D3C-430B-9E30-8A5D3B47CE0D}" destId="{C05E4D52-68DB-449C-B70E-B94718570511}" srcOrd="2" destOrd="0" presId="urn:microsoft.com/office/officeart/2005/8/layout/hierarchy4"/>
    <dgm:cxn modelId="{137E930B-8D2C-4AD7-96B8-D25DE6848236}" type="presParOf" srcId="{C05E4D52-68DB-449C-B70E-B94718570511}" destId="{B486816A-AF83-47ED-BE85-7212ECAA10F6}" srcOrd="0" destOrd="0" presId="urn:microsoft.com/office/officeart/2005/8/layout/hierarchy4"/>
    <dgm:cxn modelId="{CEEEEE77-10EB-4900-BBB0-1CC0277E84DF}" type="presParOf" srcId="{B486816A-AF83-47ED-BE85-7212ECAA10F6}" destId="{C6BC26C9-3036-421F-9B5A-4F592D60AFD8}" srcOrd="0" destOrd="0" presId="urn:microsoft.com/office/officeart/2005/8/layout/hierarchy4"/>
    <dgm:cxn modelId="{4C41AE87-50AB-41E7-8D45-F6D3E2124811}" type="presParOf" srcId="{B486816A-AF83-47ED-BE85-7212ECAA10F6}" destId="{3C09E2E6-918C-443B-AB72-067B7856FC13}" srcOrd="1" destOrd="0" presId="urn:microsoft.com/office/officeart/2005/8/layout/hierarchy4"/>
    <dgm:cxn modelId="{9BD8C70A-3CA3-4AF5-A8D0-007261A8A320}" type="presParOf" srcId="{C05E4D52-68DB-449C-B70E-B94718570511}" destId="{72C7373A-F4C0-4DF8-84B5-386C1CEBB862}" srcOrd="1" destOrd="0" presId="urn:microsoft.com/office/officeart/2005/8/layout/hierarchy4"/>
    <dgm:cxn modelId="{95EBD159-3D25-4003-B760-61D08C8FE240}" type="presParOf" srcId="{C05E4D52-68DB-449C-B70E-B94718570511}" destId="{289845E1-29F8-4B3B-ABD9-4B5B0A067021}" srcOrd="2" destOrd="0" presId="urn:microsoft.com/office/officeart/2005/8/layout/hierarchy4"/>
    <dgm:cxn modelId="{F9AF4F27-B20B-4F94-A538-75945BCC0694}" type="presParOf" srcId="{289845E1-29F8-4B3B-ABD9-4B5B0A067021}" destId="{5D3CC9AA-00A9-4947-841B-489C82E70D80}" srcOrd="0" destOrd="0" presId="urn:microsoft.com/office/officeart/2005/8/layout/hierarchy4"/>
    <dgm:cxn modelId="{10F44B4F-AA38-43B6-B025-846234203346}" type="presParOf" srcId="{289845E1-29F8-4B3B-ABD9-4B5B0A067021}" destId="{250FF439-1FC1-43D1-B04E-151FD4B9FCEF}" srcOrd="1" destOrd="0" presId="urn:microsoft.com/office/officeart/2005/8/layout/hierarchy4"/>
    <dgm:cxn modelId="{8ABEAC58-9818-4EB0-B2E6-949C46926C75}" type="presParOf" srcId="{289845E1-29F8-4B3B-ABD9-4B5B0A067021}" destId="{601F7522-2FA9-4373-BD08-E03244BC0C8F}" srcOrd="2" destOrd="0" presId="urn:microsoft.com/office/officeart/2005/8/layout/hierarchy4"/>
    <dgm:cxn modelId="{2AC02937-1BAE-4AC9-94CF-05BE8EE9C502}" type="presParOf" srcId="{601F7522-2FA9-4373-BD08-E03244BC0C8F}" destId="{F2FC18A5-7B5D-493B-A46D-514B00B7FDAD}" srcOrd="0" destOrd="0" presId="urn:microsoft.com/office/officeart/2005/8/layout/hierarchy4"/>
    <dgm:cxn modelId="{329AB13A-C3A1-42A0-BFAA-D4D5C8258C7A}" type="presParOf" srcId="{F2FC18A5-7B5D-493B-A46D-514B00B7FDAD}" destId="{C2613E1B-BAFC-4913-91E7-7917A53E70B5}" srcOrd="0" destOrd="0" presId="urn:microsoft.com/office/officeart/2005/8/layout/hierarchy4"/>
    <dgm:cxn modelId="{F2278343-EA0B-4090-A1D2-C1BCF320EA6D}" type="presParOf" srcId="{F2FC18A5-7B5D-493B-A46D-514B00B7FDAD}" destId="{95E3352C-1054-4922-9DA0-A94FC0F17CAD}" srcOrd="1" destOrd="0" presId="urn:microsoft.com/office/officeart/2005/8/layout/hierarchy4"/>
    <dgm:cxn modelId="{0E857E2E-1921-482C-BB87-458BC7B8A22C}" type="presParOf" srcId="{601F7522-2FA9-4373-BD08-E03244BC0C8F}" destId="{1B495691-AAD8-461A-9045-D2490BD094F4}" srcOrd="1" destOrd="0" presId="urn:microsoft.com/office/officeart/2005/8/layout/hierarchy4"/>
    <dgm:cxn modelId="{AA0FE0E3-78E7-43F7-92EE-AC8C9E3A7EBC}" type="presParOf" srcId="{601F7522-2FA9-4373-BD08-E03244BC0C8F}" destId="{03034948-4450-45DB-AA65-5D4FF375C329}" srcOrd="2" destOrd="0" presId="urn:microsoft.com/office/officeart/2005/8/layout/hierarchy4"/>
    <dgm:cxn modelId="{E38DB640-B9F3-412A-AD6D-45FCCDF48B2B}" type="presParOf" srcId="{03034948-4450-45DB-AA65-5D4FF375C329}" destId="{ED13C1E7-8639-4A3D-ADD8-26CA62B21AD8}" srcOrd="0" destOrd="0" presId="urn:microsoft.com/office/officeart/2005/8/layout/hierarchy4"/>
    <dgm:cxn modelId="{55662D7E-925E-48AE-A815-01328AC04E00}" type="presParOf" srcId="{03034948-4450-45DB-AA65-5D4FF375C329}" destId="{1BD9255F-99C5-409D-899B-B0BEC281F1CE}" srcOrd="1" destOrd="0" presId="urn:microsoft.com/office/officeart/2005/8/layout/hierarchy4"/>
    <dgm:cxn modelId="{F8DF800C-66E2-47E7-BEA7-1B859A608B32}" type="presParOf" srcId="{601F7522-2FA9-4373-BD08-E03244BC0C8F}" destId="{E6B16392-A8D9-4496-912B-7DA5DA7EE504}" srcOrd="3" destOrd="0" presId="urn:microsoft.com/office/officeart/2005/8/layout/hierarchy4"/>
    <dgm:cxn modelId="{54226A84-ACA8-4EA1-AC73-83E2EC223BBE}" type="presParOf" srcId="{601F7522-2FA9-4373-BD08-E03244BC0C8F}" destId="{AED525CE-DA55-45E3-85FD-F0581F349BA7}" srcOrd="4" destOrd="0" presId="urn:microsoft.com/office/officeart/2005/8/layout/hierarchy4"/>
    <dgm:cxn modelId="{AA150E41-24AB-4E7E-9BB4-3FD25C962874}" type="presParOf" srcId="{AED525CE-DA55-45E3-85FD-F0581F349BA7}" destId="{3EE68429-6F44-4B1C-B47B-206753FAA19A}" srcOrd="0" destOrd="0" presId="urn:microsoft.com/office/officeart/2005/8/layout/hierarchy4"/>
    <dgm:cxn modelId="{3B59C94A-AC9F-4DE2-B6CA-86232176667E}" type="presParOf" srcId="{AED525CE-DA55-45E3-85FD-F0581F349BA7}" destId="{4AAB9A35-9A75-4A81-BC7F-09B5E037EB27}" srcOrd="1" destOrd="0" presId="urn:microsoft.com/office/officeart/2005/8/layout/hierarchy4"/>
    <dgm:cxn modelId="{541EA608-66D4-4244-BECD-8F1399B048C7}" type="presParOf" srcId="{601F7522-2FA9-4373-BD08-E03244BC0C8F}" destId="{496FF4F3-5A54-416C-9A84-B9D5026A4A1F}" srcOrd="5" destOrd="0" presId="urn:microsoft.com/office/officeart/2005/8/layout/hierarchy4"/>
    <dgm:cxn modelId="{DA18CBBE-2730-46A5-A3E2-050B236ED471}" type="presParOf" srcId="{601F7522-2FA9-4373-BD08-E03244BC0C8F}" destId="{F860A41B-15A3-4BEF-AC82-F6C374A95273}" srcOrd="6" destOrd="0" presId="urn:microsoft.com/office/officeart/2005/8/layout/hierarchy4"/>
    <dgm:cxn modelId="{39D1BEC4-5135-4A79-8526-CF92F3CF5A70}" type="presParOf" srcId="{F860A41B-15A3-4BEF-AC82-F6C374A95273}" destId="{592E60DF-F85F-4BDF-81C0-03806AF13D07}" srcOrd="0" destOrd="0" presId="urn:microsoft.com/office/officeart/2005/8/layout/hierarchy4"/>
    <dgm:cxn modelId="{95302100-F436-4A9D-A939-33CA9FEE9935}" type="presParOf" srcId="{F860A41B-15A3-4BEF-AC82-F6C374A95273}" destId="{11222484-8C56-4621-B1E1-59DCD811CCF8}" srcOrd="1" destOrd="0" presId="urn:microsoft.com/office/officeart/2005/8/layout/hierarchy4"/>
    <dgm:cxn modelId="{18026D47-16C0-4EAF-9308-27DE601D4FC9}" type="presParOf" srcId="{9EF75ED3-5618-4123-8DBE-904CBDDB9579}" destId="{A7F088B0-F846-418F-9EA1-3FC5568269B8}" srcOrd="1" destOrd="0" presId="urn:microsoft.com/office/officeart/2005/8/layout/hierarchy4"/>
    <dgm:cxn modelId="{09069DEA-AC45-4B54-9B20-1CD0963B4ED1}" type="presParOf" srcId="{9EF75ED3-5618-4123-8DBE-904CBDDB9579}" destId="{B5877403-1DA6-4369-81AE-85DC7AE88BC7}" srcOrd="2" destOrd="0" presId="urn:microsoft.com/office/officeart/2005/8/layout/hierarchy4"/>
    <dgm:cxn modelId="{1B8FF62F-06BE-46CB-9CAF-108B00A670AD}" type="presParOf" srcId="{B5877403-1DA6-4369-81AE-85DC7AE88BC7}" destId="{DA82AF52-46F1-426B-8FBA-6FB4F213B4E7}" srcOrd="0" destOrd="0" presId="urn:microsoft.com/office/officeart/2005/8/layout/hierarchy4"/>
    <dgm:cxn modelId="{4C4A4371-BF44-4E44-81A3-3649958DB321}" type="presParOf" srcId="{B5877403-1DA6-4369-81AE-85DC7AE88BC7}" destId="{71594F9C-C080-4731-8052-DF7F358F6091}" srcOrd="1" destOrd="0" presId="urn:microsoft.com/office/officeart/2005/8/layout/hierarchy4"/>
    <dgm:cxn modelId="{52E75363-7299-4C49-AAF9-5E2F22A40A84}" type="presParOf" srcId="{B5877403-1DA6-4369-81AE-85DC7AE88BC7}" destId="{75C43FD6-D20E-4EAF-BD79-CB5F5384F859}" srcOrd="2" destOrd="0" presId="urn:microsoft.com/office/officeart/2005/8/layout/hierarchy4"/>
    <dgm:cxn modelId="{BF4A5C2A-CC82-4775-B3E7-A32EA9BD9615}" type="presParOf" srcId="{75C43FD6-D20E-4EAF-BD79-CB5F5384F859}" destId="{68583425-9F27-4578-A586-85F22418B1B5}" srcOrd="0" destOrd="0" presId="urn:microsoft.com/office/officeart/2005/8/layout/hierarchy4"/>
    <dgm:cxn modelId="{0163E3B7-1A17-49EF-9B13-17A749A14EA9}" type="presParOf" srcId="{68583425-9F27-4578-A586-85F22418B1B5}" destId="{415DD860-538F-42FF-8731-53FC133C6FCB}" srcOrd="0" destOrd="0" presId="urn:microsoft.com/office/officeart/2005/8/layout/hierarchy4"/>
    <dgm:cxn modelId="{24FAF2F6-44D2-451B-A357-991616908CD6}" type="presParOf" srcId="{68583425-9F27-4578-A586-85F22418B1B5}" destId="{3B1A0C31-751A-4F21-A87B-6A7F24D71DC1}" srcOrd="1" destOrd="0" presId="urn:microsoft.com/office/officeart/2005/8/layout/hierarchy4"/>
    <dgm:cxn modelId="{4E10C263-4C83-432C-A0A1-3FD18A6F45A0}" type="presParOf" srcId="{68583425-9F27-4578-A586-85F22418B1B5}" destId="{E62FEB5F-6F33-4099-A243-C1EF77024C3F}" srcOrd="2" destOrd="0" presId="urn:microsoft.com/office/officeart/2005/8/layout/hierarchy4"/>
    <dgm:cxn modelId="{83726CDE-516A-44F3-BD71-5312BC080321}" type="presParOf" srcId="{E62FEB5F-6F33-4099-A243-C1EF77024C3F}" destId="{29A273E7-AF9F-438C-8574-C8FE435949FC}" srcOrd="0" destOrd="0" presId="urn:microsoft.com/office/officeart/2005/8/layout/hierarchy4"/>
    <dgm:cxn modelId="{782519BB-6180-4786-ABCC-D2F9A3AF52A3}" type="presParOf" srcId="{29A273E7-AF9F-438C-8574-C8FE435949FC}" destId="{FD25F2DA-DDBF-4A6C-9A9B-254719409FAF}" srcOrd="0" destOrd="0" presId="urn:microsoft.com/office/officeart/2005/8/layout/hierarchy4"/>
    <dgm:cxn modelId="{2F48F29D-BDB8-46A3-890E-CA32B67745A8}" type="presParOf" srcId="{29A273E7-AF9F-438C-8574-C8FE435949FC}" destId="{C9FEF980-5B98-4D65-BE59-09D4B2C9668F}" srcOrd="1" destOrd="0" presId="urn:microsoft.com/office/officeart/2005/8/layout/hierarchy4"/>
    <dgm:cxn modelId="{28CBC743-5642-427A-8366-BD850B2063FF}" type="presParOf" srcId="{29A273E7-AF9F-438C-8574-C8FE435949FC}" destId="{CF91A499-8932-4951-8606-DE72741D4614}" srcOrd="2" destOrd="0" presId="urn:microsoft.com/office/officeart/2005/8/layout/hierarchy4"/>
    <dgm:cxn modelId="{C5663E81-0DD3-4067-8658-2E2C43661FC9}" type="presParOf" srcId="{CF91A499-8932-4951-8606-DE72741D4614}" destId="{FD54E5A8-AD5F-47A8-9754-87E3AAE414C0}" srcOrd="0" destOrd="0" presId="urn:microsoft.com/office/officeart/2005/8/layout/hierarchy4"/>
    <dgm:cxn modelId="{7FFC4C98-A1F1-42A3-8D9D-A231850C8FFE}" type="presParOf" srcId="{FD54E5A8-AD5F-47A8-9754-87E3AAE414C0}" destId="{A9AC63A6-DD5A-4ADC-99C5-10D80DAE1237}" srcOrd="0" destOrd="0" presId="urn:microsoft.com/office/officeart/2005/8/layout/hierarchy4"/>
    <dgm:cxn modelId="{8E129862-FDE9-4030-AE22-620E81EDE70C}" type="presParOf" srcId="{FD54E5A8-AD5F-47A8-9754-87E3AAE414C0}" destId="{201CE65B-E593-44BD-9711-48CB13FF215C}" srcOrd="1" destOrd="0" presId="urn:microsoft.com/office/officeart/2005/8/layout/hierarchy4"/>
    <dgm:cxn modelId="{F995B200-7E53-4B51-9866-115E2B20129B}" type="presParOf" srcId="{FD54E5A8-AD5F-47A8-9754-87E3AAE414C0}" destId="{C568AA8D-A8C2-4372-97F5-D85DC3C39C22}" srcOrd="2" destOrd="0" presId="urn:microsoft.com/office/officeart/2005/8/layout/hierarchy4"/>
    <dgm:cxn modelId="{E96A84B1-6476-45FE-9BED-253ABB10F800}" type="presParOf" srcId="{C568AA8D-A8C2-4372-97F5-D85DC3C39C22}" destId="{A4CBCCD2-F552-4914-BCC6-72C53ACDB067}" srcOrd="0" destOrd="0" presId="urn:microsoft.com/office/officeart/2005/8/layout/hierarchy4"/>
    <dgm:cxn modelId="{AA7F8A02-29C2-4A95-9092-EB4D96B24F3D}" type="presParOf" srcId="{A4CBCCD2-F552-4914-BCC6-72C53ACDB067}" destId="{95868FB7-3DFA-40F8-9073-8D83850C9A1A}" srcOrd="0" destOrd="0" presId="urn:microsoft.com/office/officeart/2005/8/layout/hierarchy4"/>
    <dgm:cxn modelId="{1489E974-F800-40E1-990D-B013D53A2B71}" type="presParOf" srcId="{A4CBCCD2-F552-4914-BCC6-72C53ACDB067}" destId="{F4453D90-591A-4590-ADFE-3B6A4A8EA742}" srcOrd="1" destOrd="0" presId="urn:microsoft.com/office/officeart/2005/8/layout/hierarchy4"/>
    <dgm:cxn modelId="{A81755B0-3A22-41D1-A93E-AFD19E6AB644}" type="presParOf" srcId="{C568AA8D-A8C2-4372-97F5-D85DC3C39C22}" destId="{D83C4D91-29B8-44BF-883C-AB998F18490D}" srcOrd="1" destOrd="0" presId="urn:microsoft.com/office/officeart/2005/8/layout/hierarchy4"/>
    <dgm:cxn modelId="{5D33A2C6-CAF1-47FC-8515-0BB97F3E8C06}" type="presParOf" srcId="{C568AA8D-A8C2-4372-97F5-D85DC3C39C22}" destId="{60C32559-1A4F-476B-861B-8F7C8C13E780}" srcOrd="2" destOrd="0" presId="urn:microsoft.com/office/officeart/2005/8/layout/hierarchy4"/>
    <dgm:cxn modelId="{81D1A088-34E8-4E76-8E25-54B292D30659}" type="presParOf" srcId="{60C32559-1A4F-476B-861B-8F7C8C13E780}" destId="{0D7CA544-6235-49A3-BDFD-3EB21F261C66}" srcOrd="0" destOrd="0" presId="urn:microsoft.com/office/officeart/2005/8/layout/hierarchy4"/>
    <dgm:cxn modelId="{BE55B98E-C4E6-4045-8153-8D9B0B18A521}" type="presParOf" srcId="{60C32559-1A4F-476B-861B-8F7C8C13E780}" destId="{645652E1-65B6-4E25-A239-FD89C045E0FE}" srcOrd="1" destOrd="0" presId="urn:microsoft.com/office/officeart/2005/8/layout/hierarchy4"/>
    <dgm:cxn modelId="{2968D4B3-A182-4353-B5EF-F8FDEBD1FACB}" type="presParOf" srcId="{C568AA8D-A8C2-4372-97F5-D85DC3C39C22}" destId="{5B50A47D-FA82-4D9F-B21E-F085C642F08B}" srcOrd="3" destOrd="0" presId="urn:microsoft.com/office/officeart/2005/8/layout/hierarchy4"/>
    <dgm:cxn modelId="{AA38D3BF-4264-4A15-B46F-74688FE09D6A}" type="presParOf" srcId="{C568AA8D-A8C2-4372-97F5-D85DC3C39C22}" destId="{B007C404-C272-4BF4-AED9-8877A6890BBB}" srcOrd="4" destOrd="0" presId="urn:microsoft.com/office/officeart/2005/8/layout/hierarchy4"/>
    <dgm:cxn modelId="{D051E440-605F-410B-B4AD-554BD77F5AE0}" type="presParOf" srcId="{B007C404-C272-4BF4-AED9-8877A6890BBB}" destId="{0F581603-B7C8-413C-B4F3-CE985829AB37}" srcOrd="0" destOrd="0" presId="urn:microsoft.com/office/officeart/2005/8/layout/hierarchy4"/>
    <dgm:cxn modelId="{BD1B2BB9-694E-45AE-A8D0-1542F62326C3}" type="presParOf" srcId="{B007C404-C272-4BF4-AED9-8877A6890BBB}" destId="{C3E36E30-F002-41A9-8B67-6829BF7D2365}" srcOrd="1" destOrd="0" presId="urn:microsoft.com/office/officeart/2005/8/layout/hierarchy4"/>
    <dgm:cxn modelId="{6146BC0E-FD7B-49E9-B1EB-05152C90FA17}" type="presParOf" srcId="{CF91A499-8932-4951-8606-DE72741D4614}" destId="{B8F8F037-4F48-4DEF-9096-F59221D5E2C2}" srcOrd="1" destOrd="0" presId="urn:microsoft.com/office/officeart/2005/8/layout/hierarchy4"/>
    <dgm:cxn modelId="{449E1D05-6F53-4795-B8AE-072FFA5C357F}" type="presParOf" srcId="{CF91A499-8932-4951-8606-DE72741D4614}" destId="{6059AECF-961C-4494-8E74-B5D76B2EC88A}" srcOrd="2" destOrd="0" presId="urn:microsoft.com/office/officeart/2005/8/layout/hierarchy4"/>
    <dgm:cxn modelId="{B54A0063-EC3D-41FF-91F9-3BCC76E03431}" type="presParOf" srcId="{6059AECF-961C-4494-8E74-B5D76B2EC88A}" destId="{9289DBD1-4347-40C0-8910-9506E94169EB}" srcOrd="0" destOrd="0" presId="urn:microsoft.com/office/officeart/2005/8/layout/hierarchy4"/>
    <dgm:cxn modelId="{1A841CE1-75D0-4CCF-A229-1139A6609817}" type="presParOf" srcId="{6059AECF-961C-4494-8E74-B5D76B2EC88A}" destId="{668237F7-F2E9-4A9C-BF65-24E865C3A2A4}" srcOrd="1" destOrd="0" presId="urn:microsoft.com/office/officeart/2005/8/layout/hierarchy4"/>
    <dgm:cxn modelId="{9FE7AFE4-2822-4356-9742-955A87FA8C41}" type="presParOf" srcId="{6059AECF-961C-4494-8E74-B5D76B2EC88A}" destId="{26C17BC4-22EC-4E99-A75C-4778796642D7}" srcOrd="2" destOrd="0" presId="urn:microsoft.com/office/officeart/2005/8/layout/hierarchy4"/>
    <dgm:cxn modelId="{9C4FCB1B-C846-4CBB-B1E6-5F2723B85938}" type="presParOf" srcId="{26C17BC4-22EC-4E99-A75C-4778796642D7}" destId="{339B905E-E089-4067-BE3A-6747EA942960}" srcOrd="0" destOrd="0" presId="urn:microsoft.com/office/officeart/2005/8/layout/hierarchy4"/>
    <dgm:cxn modelId="{E1DE1DD9-6AF7-43F9-9D72-10042F17509D}" type="presParOf" srcId="{339B905E-E089-4067-BE3A-6747EA942960}" destId="{5440D107-4C2D-48C7-9D0B-23FA68CA587E}" srcOrd="0" destOrd="0" presId="urn:microsoft.com/office/officeart/2005/8/layout/hierarchy4"/>
    <dgm:cxn modelId="{33BFF9A2-F9AD-448B-8B3F-192D4EC22915}" type="presParOf" srcId="{339B905E-E089-4067-BE3A-6747EA942960}" destId="{1A74B52E-24E8-4503-BFC4-59684619D0DA}" srcOrd="1" destOrd="0" presId="urn:microsoft.com/office/officeart/2005/8/layout/hierarchy4"/>
    <dgm:cxn modelId="{F12C4019-F585-4D63-BB89-77A372ABBD78}" type="presParOf" srcId="{339B905E-E089-4067-BE3A-6747EA942960}" destId="{54EFAED4-3EF9-493A-BDC8-1372C633B39C}" srcOrd="2" destOrd="0" presId="urn:microsoft.com/office/officeart/2005/8/layout/hierarchy4"/>
    <dgm:cxn modelId="{D027BAC2-3435-4E75-B9DB-E37465B092AB}" type="presParOf" srcId="{54EFAED4-3EF9-493A-BDC8-1372C633B39C}" destId="{4258AD34-118D-475F-A054-84AE0D1015D0}" srcOrd="0" destOrd="0" presId="urn:microsoft.com/office/officeart/2005/8/layout/hierarchy4"/>
    <dgm:cxn modelId="{340CBE13-2D1E-4BC0-B6C5-EB9EA6FA200B}" type="presParOf" srcId="{4258AD34-118D-475F-A054-84AE0D1015D0}" destId="{A40247FA-ACF3-44D0-AF56-FBA9E6AD1841}" srcOrd="0" destOrd="0" presId="urn:microsoft.com/office/officeart/2005/8/layout/hierarchy4"/>
    <dgm:cxn modelId="{E57C69B7-E823-4345-9ED8-E340AB65D7A7}" type="presParOf" srcId="{4258AD34-118D-475F-A054-84AE0D1015D0}" destId="{97B3CD80-9194-405C-AA96-1AA90B06B36F}" srcOrd="1" destOrd="0" presId="urn:microsoft.com/office/officeart/2005/8/layout/hierarchy4"/>
    <dgm:cxn modelId="{F4B239F6-D440-48EE-B11B-BC523399E453}" type="presParOf" srcId="{26C17BC4-22EC-4E99-A75C-4778796642D7}" destId="{0527FA08-D0BE-44D3-AB3A-650885BECEA4}" srcOrd="1" destOrd="0" presId="urn:microsoft.com/office/officeart/2005/8/layout/hierarchy4"/>
    <dgm:cxn modelId="{B280F5CC-A956-4C36-86FF-19F921F3590A}" type="presParOf" srcId="{26C17BC4-22EC-4E99-A75C-4778796642D7}" destId="{B8857358-72A2-464B-8100-0BD3115A0CB6}" srcOrd="2" destOrd="0" presId="urn:microsoft.com/office/officeart/2005/8/layout/hierarchy4"/>
    <dgm:cxn modelId="{DB2ADF52-0479-40E0-B628-3F95801D0311}" type="presParOf" srcId="{B8857358-72A2-464B-8100-0BD3115A0CB6}" destId="{D9B540B9-F039-462A-9A70-0F691CA64AA4}" srcOrd="0" destOrd="0" presId="urn:microsoft.com/office/officeart/2005/8/layout/hierarchy4"/>
    <dgm:cxn modelId="{7D205D46-4B18-4A48-9BE1-CB0E992D03D8}" type="presParOf" srcId="{B8857358-72A2-464B-8100-0BD3115A0CB6}" destId="{E56D6103-387A-4E22-933A-A742B280D2FA}" srcOrd="1" destOrd="0" presId="urn:microsoft.com/office/officeart/2005/8/layout/hierarchy4"/>
    <dgm:cxn modelId="{0F9F5395-36B4-4DA1-91D2-50B876E1462E}" type="presParOf" srcId="{B8857358-72A2-464B-8100-0BD3115A0CB6}" destId="{EED6D84D-7CF6-4920-A903-19DB0E300514}" srcOrd="2" destOrd="0" presId="urn:microsoft.com/office/officeart/2005/8/layout/hierarchy4"/>
    <dgm:cxn modelId="{9C992071-9D0C-4D20-BF3F-59A29E655CB4}" type="presParOf" srcId="{EED6D84D-7CF6-4920-A903-19DB0E300514}" destId="{00782377-248F-402B-BC3C-40898A90B5EB}" srcOrd="0" destOrd="0" presId="urn:microsoft.com/office/officeart/2005/8/layout/hierarchy4"/>
    <dgm:cxn modelId="{05BCF087-DE69-4138-A0D2-B06A1336415F}" type="presParOf" srcId="{00782377-248F-402B-BC3C-40898A90B5EB}" destId="{D13471F4-AE22-4246-80C1-7B81D9AA0AAA}" srcOrd="0" destOrd="0" presId="urn:microsoft.com/office/officeart/2005/8/layout/hierarchy4"/>
    <dgm:cxn modelId="{8D8658CA-3CA4-4A3D-8E33-EF7B8DE9BB70}" type="presParOf" srcId="{00782377-248F-402B-BC3C-40898A90B5EB}" destId="{044D159A-9AD2-4418-A014-25077F6CC918}"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2338" name="Rectangle 2"/>
          <p:cNvSpPr>
            <a:spLocks noGrp="1" noChangeArrowheads="1"/>
          </p:cNvSpPr>
          <p:nvPr>
            <p:ph type="hdr" sz="quarter"/>
          </p:nvPr>
        </p:nvSpPr>
        <p:spPr bwMode="auto">
          <a:xfrm>
            <a:off x="2" y="3"/>
            <a:ext cx="2889265" cy="496176"/>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l">
              <a:defRPr sz="1200" smtClean="0">
                <a:latin typeface="Arial" charset="0"/>
              </a:defRPr>
            </a:lvl1pPr>
          </a:lstStyle>
          <a:p>
            <a:pPr>
              <a:defRPr/>
            </a:pPr>
            <a:endParaRPr lang="pl-PL" dirty="0"/>
          </a:p>
        </p:txBody>
      </p:sp>
      <p:sp>
        <p:nvSpPr>
          <p:cNvPr id="1422339" name="Rectangle 3"/>
          <p:cNvSpPr>
            <a:spLocks noGrp="1" noChangeArrowheads="1"/>
          </p:cNvSpPr>
          <p:nvPr>
            <p:ph type="dt" sz="quarter" idx="1"/>
          </p:nvPr>
        </p:nvSpPr>
        <p:spPr bwMode="auto">
          <a:xfrm>
            <a:off x="3778271" y="3"/>
            <a:ext cx="2889264" cy="496176"/>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r">
              <a:defRPr sz="1200" smtClean="0">
                <a:latin typeface="Arial" charset="0"/>
              </a:defRPr>
            </a:lvl1pPr>
          </a:lstStyle>
          <a:p>
            <a:pPr>
              <a:defRPr/>
            </a:pPr>
            <a:endParaRPr lang="pl-PL" dirty="0"/>
          </a:p>
        </p:txBody>
      </p:sp>
      <p:sp>
        <p:nvSpPr>
          <p:cNvPr id="1422340" name="Rectangle 4"/>
          <p:cNvSpPr>
            <a:spLocks noGrp="1" noChangeArrowheads="1"/>
          </p:cNvSpPr>
          <p:nvPr>
            <p:ph type="ftr" sz="quarter" idx="2"/>
          </p:nvPr>
        </p:nvSpPr>
        <p:spPr bwMode="auto">
          <a:xfrm>
            <a:off x="2" y="9430471"/>
            <a:ext cx="2889265" cy="496175"/>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l">
              <a:defRPr sz="1200" smtClean="0">
                <a:latin typeface="Arial" charset="0"/>
              </a:defRPr>
            </a:lvl1pPr>
          </a:lstStyle>
          <a:p>
            <a:pPr>
              <a:defRPr/>
            </a:pPr>
            <a:endParaRPr lang="pl-PL" dirty="0"/>
          </a:p>
        </p:txBody>
      </p:sp>
      <p:sp>
        <p:nvSpPr>
          <p:cNvPr id="1422341" name="Rectangle 5"/>
          <p:cNvSpPr>
            <a:spLocks noGrp="1" noChangeArrowheads="1"/>
          </p:cNvSpPr>
          <p:nvPr>
            <p:ph type="sldNum" sz="quarter" idx="3"/>
          </p:nvPr>
        </p:nvSpPr>
        <p:spPr bwMode="auto">
          <a:xfrm>
            <a:off x="3778271" y="9430471"/>
            <a:ext cx="2889264" cy="496175"/>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r">
              <a:defRPr sz="1200" smtClean="0">
                <a:latin typeface="Arial" charset="0"/>
              </a:defRPr>
            </a:lvl1pPr>
          </a:lstStyle>
          <a:p>
            <a:pPr>
              <a:defRPr/>
            </a:pPr>
            <a:fld id="{9F224BDA-D080-47B6-9E08-E5989FF61B0F}" type="slidenum">
              <a:rPr lang="pl-PL"/>
              <a:pPr>
                <a:defRPr/>
              </a:pPr>
              <a:t>‹#›</a:t>
            </a:fld>
            <a:endParaRPr lang="pl-PL" dirty="0"/>
          </a:p>
        </p:txBody>
      </p:sp>
    </p:spTree>
    <p:extLst>
      <p:ext uri="{BB962C8B-B14F-4D97-AF65-F5344CB8AC3E}">
        <p14:creationId xmlns="" xmlns:p14="http://schemas.microsoft.com/office/powerpoint/2010/main" val="28672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2" y="3"/>
            <a:ext cx="2889265" cy="496176"/>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l">
              <a:defRPr sz="1200" smtClean="0">
                <a:latin typeface="Arial" charset="0"/>
              </a:defRPr>
            </a:lvl1pPr>
          </a:lstStyle>
          <a:p>
            <a:pPr>
              <a:defRPr/>
            </a:pPr>
            <a:endParaRPr lang="pl-PL" dirty="0"/>
          </a:p>
        </p:txBody>
      </p:sp>
      <p:sp>
        <p:nvSpPr>
          <p:cNvPr id="7171" name="Rectangle 3"/>
          <p:cNvSpPr>
            <a:spLocks noGrp="1" noChangeArrowheads="1"/>
          </p:cNvSpPr>
          <p:nvPr>
            <p:ph type="dt" idx="1"/>
          </p:nvPr>
        </p:nvSpPr>
        <p:spPr bwMode="auto">
          <a:xfrm>
            <a:off x="3778271" y="3"/>
            <a:ext cx="2889264" cy="496176"/>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lvl1pPr algn="r">
              <a:defRPr sz="1200" smtClean="0">
                <a:latin typeface="Arial" charset="0"/>
              </a:defRPr>
            </a:lvl1pPr>
          </a:lstStyle>
          <a:p>
            <a:pPr>
              <a:defRPr/>
            </a:pPr>
            <a:endParaRPr lang="pl-PL" dirty="0"/>
          </a:p>
        </p:txBody>
      </p:sp>
      <p:sp>
        <p:nvSpPr>
          <p:cNvPr id="18436" name="Rectangle 4"/>
          <p:cNvSpPr>
            <a:spLocks noGrp="1" noRot="1" noChangeAspect="1" noChangeArrowheads="1" noTextEdit="1"/>
          </p:cNvSpPr>
          <p:nvPr>
            <p:ph type="sldImg" idx="2"/>
          </p:nvPr>
        </p:nvSpPr>
        <p:spPr bwMode="auto">
          <a:xfrm>
            <a:off x="852488" y="742950"/>
            <a:ext cx="4964112" cy="3724275"/>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66756" y="4716026"/>
            <a:ext cx="5335580" cy="4467146"/>
          </a:xfrm>
          <a:prstGeom prst="rect">
            <a:avLst/>
          </a:prstGeom>
          <a:noFill/>
          <a:ln w="9525">
            <a:noFill/>
            <a:miter lim="800000"/>
            <a:headEnd/>
            <a:tailEnd/>
          </a:ln>
          <a:effectLst/>
        </p:spPr>
        <p:txBody>
          <a:bodyPr vert="horz" wrap="square" lIns="91202" tIns="45601" rIns="91202" bIns="45601"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7174" name="Rectangle 6"/>
          <p:cNvSpPr>
            <a:spLocks noGrp="1" noChangeArrowheads="1"/>
          </p:cNvSpPr>
          <p:nvPr>
            <p:ph type="ftr" sz="quarter" idx="4"/>
          </p:nvPr>
        </p:nvSpPr>
        <p:spPr bwMode="auto">
          <a:xfrm>
            <a:off x="2" y="9430471"/>
            <a:ext cx="2889265" cy="496175"/>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l">
              <a:defRPr sz="1200" smtClean="0">
                <a:latin typeface="Arial" charset="0"/>
              </a:defRPr>
            </a:lvl1pPr>
          </a:lstStyle>
          <a:p>
            <a:pPr>
              <a:defRPr/>
            </a:pPr>
            <a:endParaRPr lang="pl-PL" dirty="0"/>
          </a:p>
        </p:txBody>
      </p:sp>
      <p:sp>
        <p:nvSpPr>
          <p:cNvPr id="7175" name="Rectangle 7"/>
          <p:cNvSpPr>
            <a:spLocks noGrp="1" noChangeArrowheads="1"/>
          </p:cNvSpPr>
          <p:nvPr>
            <p:ph type="sldNum" sz="quarter" idx="5"/>
          </p:nvPr>
        </p:nvSpPr>
        <p:spPr bwMode="auto">
          <a:xfrm>
            <a:off x="3778271" y="9430471"/>
            <a:ext cx="2889264" cy="496175"/>
          </a:xfrm>
          <a:prstGeom prst="rect">
            <a:avLst/>
          </a:prstGeom>
          <a:noFill/>
          <a:ln w="9525">
            <a:noFill/>
            <a:miter lim="800000"/>
            <a:headEnd/>
            <a:tailEnd/>
          </a:ln>
          <a:effectLst/>
        </p:spPr>
        <p:txBody>
          <a:bodyPr vert="horz" wrap="square" lIns="91202" tIns="45601" rIns="91202" bIns="45601" numCol="1" anchor="b" anchorCtr="0" compatLnSpc="1">
            <a:prstTxWarp prst="textNoShape">
              <a:avLst/>
            </a:prstTxWarp>
          </a:bodyPr>
          <a:lstStyle>
            <a:lvl1pPr algn="r">
              <a:defRPr sz="1200" smtClean="0">
                <a:latin typeface="Arial" charset="0"/>
              </a:defRPr>
            </a:lvl1pPr>
          </a:lstStyle>
          <a:p>
            <a:pPr>
              <a:defRPr/>
            </a:pPr>
            <a:fld id="{52724585-09D0-4679-BA44-9159E1473285}" type="slidenum">
              <a:rPr lang="pl-PL"/>
              <a:pPr>
                <a:defRPr/>
              </a:pPr>
              <a:t>‹#›</a:t>
            </a:fld>
            <a:endParaRPr lang="pl-PL" dirty="0"/>
          </a:p>
        </p:txBody>
      </p:sp>
    </p:spTree>
    <p:extLst>
      <p:ext uri="{BB962C8B-B14F-4D97-AF65-F5344CB8AC3E}">
        <p14:creationId xmlns="" xmlns:p14="http://schemas.microsoft.com/office/powerpoint/2010/main" val="412394315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889007" y="4716026"/>
            <a:ext cx="4891079" cy="4467146"/>
          </a:xfrm>
          <a:noFill/>
          <a:ln/>
        </p:spPr>
        <p:txBody>
          <a:bodyPr/>
          <a:lstStyle/>
          <a:p>
            <a:pPr eaLnBrk="1" hangingPunct="1"/>
            <a:endParaRPr lang="pl-PL"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lvl1pPr>
              <a:defRPr sz="2400" b="1">
                <a:latin typeface="Cambria" pitchFamily="18" charset="0"/>
              </a:defRPr>
            </a:lvl1pPr>
          </a:lstStyle>
          <a:p>
            <a:r>
              <a:rPr lang="pl-PL" dirty="0" smtClean="0"/>
              <a:t>Kliknij, aby edytować styl</a:t>
            </a:r>
            <a:endParaRPr lang="pl-PL" dirty="0"/>
          </a:p>
        </p:txBody>
      </p:sp>
      <p:sp>
        <p:nvSpPr>
          <p:cNvPr id="3" name="Podtytuł 2"/>
          <p:cNvSpPr>
            <a:spLocks noGrp="1"/>
          </p:cNvSpPr>
          <p:nvPr>
            <p:ph type="subTitle" idx="1"/>
          </p:nvPr>
        </p:nvSpPr>
        <p:spPr>
          <a:xfrm>
            <a:off x="1371600" y="3886200"/>
            <a:ext cx="6400800" cy="1752600"/>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dirty="0" smtClean="0"/>
              <a:t>Kliknij, aby edytować styl wzorca podtytułu</a:t>
            </a:r>
            <a:endParaRPr lang="pl-PL" dirty="0"/>
          </a:p>
        </p:txBody>
      </p:sp>
      <p:sp>
        <p:nvSpPr>
          <p:cNvPr id="5" name="Rectangle 5"/>
          <p:cNvSpPr>
            <a:spLocks noGrp="1" noChangeArrowheads="1"/>
          </p:cNvSpPr>
          <p:nvPr>
            <p:ph type="ftr" sz="quarter" idx="11"/>
          </p:nvPr>
        </p:nvSpPr>
        <p:spPr>
          <a:ln/>
        </p:spPr>
        <p:txBody>
          <a:bodyPr/>
          <a:lstStyle>
            <a:lvl1pPr>
              <a:defRPr i="1"/>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atin typeface="Cambria" pitchFamily="18" charset="0"/>
              </a:defRPr>
            </a:lvl1pPr>
          </a:lstStyle>
          <a:p>
            <a:r>
              <a:rPr lang="pl-PL" dirty="0" smtClean="0"/>
              <a:t>Kliknij, aby edytować styl</a:t>
            </a:r>
            <a:endParaRPr lang="pl-PL" dirty="0"/>
          </a:p>
        </p:txBody>
      </p:sp>
      <p:sp>
        <p:nvSpPr>
          <p:cNvPr id="3" name="Symbol zastępczy tytułu pionowego 2"/>
          <p:cNvSpPr>
            <a:spLocks noGrp="1"/>
          </p:cNvSpPr>
          <p:nvPr>
            <p:ph type="body" orient="vert" idx="1"/>
          </p:nvPr>
        </p:nvSpPr>
        <p:spPr/>
        <p:txBody>
          <a:bodyPr vert="eaVert"/>
          <a:lstStyle>
            <a:lvl1pPr>
              <a:defRPr>
                <a:latin typeface="Cambria" pitchFamily="18" charset="0"/>
              </a:defRPr>
            </a:lvl1pPr>
            <a:lvl2pPr>
              <a:defRPr>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20713"/>
            <a:ext cx="1943100" cy="5475287"/>
          </a:xfrm>
        </p:spPr>
        <p:txBody>
          <a:bodyPr vert="eaVert"/>
          <a:lstStyle>
            <a:lvl1pPr>
              <a:defRPr sz="2000">
                <a:latin typeface="Cambria" pitchFamily="18" charset="0"/>
              </a:defRPr>
            </a:lvl1pPr>
          </a:lstStyle>
          <a:p>
            <a:r>
              <a:rPr lang="pl-PL" dirty="0" smtClean="0"/>
              <a:t>Kliknij, aby edytować styl</a:t>
            </a:r>
            <a:endParaRPr lang="pl-PL" dirty="0"/>
          </a:p>
        </p:txBody>
      </p:sp>
      <p:sp>
        <p:nvSpPr>
          <p:cNvPr id="3" name="Symbol zastępczy tytułu pionowego 2"/>
          <p:cNvSpPr>
            <a:spLocks noGrp="1"/>
          </p:cNvSpPr>
          <p:nvPr>
            <p:ph type="body" orient="vert" idx="1"/>
          </p:nvPr>
        </p:nvSpPr>
        <p:spPr>
          <a:xfrm>
            <a:off x="684213" y="620713"/>
            <a:ext cx="5678487" cy="5475287"/>
          </a:xfrm>
        </p:spPr>
        <p:txBody>
          <a:bodyPr vert="eaVert"/>
          <a:lstStyle>
            <a:lvl1pPr>
              <a:defRPr sz="2400"/>
            </a:lvl1pPr>
            <a:lvl2pPr>
              <a:defRPr sz="1800"/>
            </a:lvl2pPr>
            <a:lvl3pPr>
              <a:defRPr sz="1600"/>
            </a:lvl3pPr>
            <a:lvl4pPr>
              <a:defRPr sz="1600"/>
            </a:lvl4pPr>
            <a:lvl5pPr>
              <a:defRPr sz="1600"/>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ytuł i diagram lub schemat organizacyjny">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vl1pPr>
          </a:lstStyle>
          <a:p>
            <a:r>
              <a:rPr lang="pl-PL" dirty="0" smtClean="0"/>
              <a:t>Kliknij, aby edytować styl</a:t>
            </a:r>
            <a:endParaRPr lang="pl-PL" dirty="0"/>
          </a:p>
        </p:txBody>
      </p:sp>
      <p:sp>
        <p:nvSpPr>
          <p:cNvPr id="3" name="Symbol zastępczy obiektu SmartArt 2"/>
          <p:cNvSpPr>
            <a:spLocks noGrp="1"/>
          </p:cNvSpPr>
          <p:nvPr>
            <p:ph type="dgm" idx="1"/>
          </p:nvPr>
        </p:nvSpPr>
        <p:spPr>
          <a:xfrm>
            <a:off x="685800" y="1981200"/>
            <a:ext cx="7772400" cy="4114800"/>
          </a:xfrm>
        </p:spPr>
        <p:txBody>
          <a:bodyPr/>
          <a:lstStyle/>
          <a:p>
            <a:pPr lvl="0"/>
            <a:endParaRPr lang="pl-PL" noProof="0" dirty="0" smtClean="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atin typeface="Cambria" pitchFamily="18" charset="0"/>
                <a:cs typeface="Times New Roman" pitchFamily="18" charset="0"/>
              </a:defRPr>
            </a:lvl1pPr>
          </a:lstStyle>
          <a:p>
            <a:r>
              <a:rPr lang="pl-PL" dirty="0" smtClean="0"/>
              <a:t>Kliknij, aby edytować styl</a:t>
            </a:r>
            <a:endParaRPr lang="pl-PL" dirty="0"/>
          </a:p>
        </p:txBody>
      </p:sp>
      <p:sp>
        <p:nvSpPr>
          <p:cNvPr id="3" name="Symbol zastępczy tabeli 2"/>
          <p:cNvSpPr>
            <a:spLocks noGrp="1"/>
          </p:cNvSpPr>
          <p:nvPr>
            <p:ph type="tbl" idx="1"/>
          </p:nvPr>
        </p:nvSpPr>
        <p:spPr>
          <a:xfrm>
            <a:off x="685800" y="1981200"/>
            <a:ext cx="7772400" cy="4114800"/>
          </a:xfrm>
        </p:spPr>
        <p:txBody>
          <a:bodyPr/>
          <a:lstStyle>
            <a:lvl1pPr>
              <a:defRPr>
                <a:latin typeface="Cambria" pitchFamily="18" charset="0"/>
                <a:cs typeface="Times New Roman" pitchFamily="18" charset="0"/>
              </a:defRPr>
            </a:lvl1pPr>
          </a:lstStyle>
          <a:p>
            <a:pPr lvl="0"/>
            <a:endParaRPr lang="pl-PL" noProof="0" dirty="0" smtClean="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ytuł i wykres">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atin typeface="Cambria" pitchFamily="18" charset="0"/>
                <a:cs typeface="Times New Roman" pitchFamily="18" charset="0"/>
              </a:defRPr>
            </a:lvl1pPr>
          </a:lstStyle>
          <a:p>
            <a:r>
              <a:rPr lang="pl-PL" dirty="0" smtClean="0"/>
              <a:t>Kliknij, aby edytować styl</a:t>
            </a:r>
            <a:endParaRPr lang="pl-PL" dirty="0"/>
          </a:p>
        </p:txBody>
      </p:sp>
      <p:sp>
        <p:nvSpPr>
          <p:cNvPr id="3" name="Symbol zastępczy wykresu 2"/>
          <p:cNvSpPr>
            <a:spLocks noGrp="1"/>
          </p:cNvSpPr>
          <p:nvPr>
            <p:ph type="chart" idx="1"/>
          </p:nvPr>
        </p:nvSpPr>
        <p:spPr>
          <a:xfrm>
            <a:off x="685800" y="1981200"/>
            <a:ext cx="7772400" cy="4114800"/>
          </a:xfrm>
        </p:spPr>
        <p:txBody>
          <a:bodyPr/>
          <a:lstStyle>
            <a:lvl1pPr>
              <a:defRPr>
                <a:latin typeface="Cambria" pitchFamily="18" charset="0"/>
                <a:cs typeface="Times New Roman" pitchFamily="18" charset="0"/>
              </a:defRPr>
            </a:lvl1pPr>
          </a:lstStyle>
          <a:p>
            <a:pPr lvl="0"/>
            <a:endParaRPr lang="pl-PL" noProof="0" dirty="0" smtClean="0"/>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1143000"/>
          </a:xfrm>
        </p:spPr>
        <p:txBody>
          <a:bodyPr/>
          <a:lstStyle>
            <a:lvl1pPr>
              <a:defRPr sz="2400" b="1">
                <a:latin typeface="Cambria" pitchFamily="18" charset="0"/>
                <a:cs typeface="Times New Roman" pitchFamily="18" charset="0"/>
              </a:defRPr>
            </a:lvl1pPr>
          </a:lstStyle>
          <a:p>
            <a:r>
              <a:rPr lang="pl-PL" dirty="0" smtClean="0"/>
              <a:t>Kliknij, aby edytować styl</a:t>
            </a:r>
            <a:endParaRPr lang="pl-PL" dirty="0"/>
          </a:p>
        </p:txBody>
      </p:sp>
      <p:sp>
        <p:nvSpPr>
          <p:cNvPr id="3" name="Symbol zastępczy tekstu 2"/>
          <p:cNvSpPr>
            <a:spLocks noGrp="1"/>
          </p:cNvSpPr>
          <p:nvPr>
            <p:ph type="body" sz="half" idx="1"/>
          </p:nvPr>
        </p:nvSpPr>
        <p:spPr>
          <a:xfrm>
            <a:off x="685800" y="1981200"/>
            <a:ext cx="3810000" cy="4114800"/>
          </a:xfrm>
        </p:spPr>
        <p:txBody>
          <a:bodyPr/>
          <a:lstStyle>
            <a:lvl1pPr>
              <a:defRPr sz="2000">
                <a:latin typeface="Cambria" pitchFamily="18" charset="0"/>
                <a:cs typeface="Times New Roman" pitchFamily="18" charset="0"/>
              </a:defRPr>
            </a:lvl1pPr>
            <a:lvl2pPr>
              <a:defRPr sz="2000">
                <a:latin typeface="Cambria" pitchFamily="18" charset="0"/>
                <a:cs typeface="Times New Roman" pitchFamily="18" charset="0"/>
              </a:defRPr>
            </a:lvl2pPr>
            <a:lvl3pPr>
              <a:defRPr sz="2000">
                <a:latin typeface="Cambria" pitchFamily="18" charset="0"/>
                <a:cs typeface="Times New Roman" pitchFamily="18" charset="0"/>
              </a:defRPr>
            </a:lvl3pPr>
            <a:lvl4pPr>
              <a:defRPr sz="2000">
                <a:latin typeface="Cambria" pitchFamily="18" charset="0"/>
                <a:cs typeface="Times New Roman" pitchFamily="18" charset="0"/>
              </a:defRPr>
            </a:lvl4pPr>
            <a:lvl5pPr>
              <a:defRPr sz="2000">
                <a:latin typeface="Cambria" pitchFamily="18" charset="0"/>
                <a:cs typeface="Times New Roman" pitchFamily="18"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zawartości 3"/>
          <p:cNvSpPr>
            <a:spLocks noGrp="1"/>
          </p:cNvSpPr>
          <p:nvPr>
            <p:ph sz="half" idx="2"/>
          </p:nvPr>
        </p:nvSpPr>
        <p:spPr>
          <a:xfrm>
            <a:off x="4648200" y="1981200"/>
            <a:ext cx="3810000" cy="4114800"/>
          </a:xfrm>
        </p:spPr>
        <p:txBody>
          <a:bodyPr/>
          <a:lstStyle>
            <a:lvl1pPr>
              <a:defRPr sz="2000">
                <a:latin typeface="Cambria" pitchFamily="18" charset="0"/>
                <a:cs typeface="Times New Roman" pitchFamily="18" charset="0"/>
              </a:defRPr>
            </a:lvl1pPr>
            <a:lvl2pPr>
              <a:defRPr sz="2000">
                <a:latin typeface="Cambria" pitchFamily="18" charset="0"/>
                <a:cs typeface="Times New Roman" pitchFamily="18" charset="0"/>
              </a:defRPr>
            </a:lvl2pPr>
            <a:lvl3pPr>
              <a:defRPr sz="2000">
                <a:latin typeface="Cambria" pitchFamily="18" charset="0"/>
                <a:cs typeface="Times New Roman" pitchFamily="18" charset="0"/>
              </a:defRPr>
            </a:lvl3pPr>
            <a:lvl4pPr>
              <a:defRPr sz="2000">
                <a:latin typeface="Cambria" pitchFamily="18" charset="0"/>
                <a:cs typeface="Times New Roman" pitchFamily="18" charset="0"/>
              </a:defRPr>
            </a:lvl4pPr>
            <a:lvl5pPr>
              <a:defRPr sz="2000">
                <a:latin typeface="Cambria" pitchFamily="18" charset="0"/>
                <a:cs typeface="Times New Roman" pitchFamily="18"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2400" b="1">
                <a:latin typeface="Cambria" pitchFamily="18" charset="0"/>
              </a:defRPr>
            </a:lvl1pPr>
          </a:lstStyle>
          <a:p>
            <a:r>
              <a:rPr lang="pl-PL" dirty="0" smtClean="0"/>
              <a:t>Kliknij, aby edytować styl</a:t>
            </a:r>
            <a:endParaRPr lang="pl-PL" dirty="0"/>
          </a:p>
        </p:txBody>
      </p:sp>
      <p:sp>
        <p:nvSpPr>
          <p:cNvPr id="3" name="Symbol zastępczy zawartości 2"/>
          <p:cNvSpPr>
            <a:spLocks noGrp="1"/>
          </p:cNvSpPr>
          <p:nvPr>
            <p:ph idx="1"/>
          </p:nvPr>
        </p:nvSpPr>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Rectangle 5"/>
          <p:cNvSpPr>
            <a:spLocks noGrp="1" noChangeArrowheads="1"/>
          </p:cNvSpPr>
          <p:nvPr>
            <p:ph type="ftr" sz="quarter" idx="11"/>
          </p:nvPr>
        </p:nvSpPr>
        <p:spPr>
          <a:ln/>
        </p:spPr>
        <p:txBody>
          <a:bodyPr/>
          <a:lstStyle>
            <a:lvl1pPr>
              <a:defRPr i="1"/>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2000" b="1" cap="all">
                <a:latin typeface="Cambria" pitchFamily="18" charset="0"/>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dirty="0" smtClean="0"/>
              <a:t>Kliknij, aby edytować style wzorca tekstu</a:t>
            </a:r>
          </a:p>
        </p:txBody>
      </p:sp>
      <p:sp>
        <p:nvSpPr>
          <p:cNvPr id="5"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7"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2400" b="1">
                <a:latin typeface="Cambria" pitchFamily="18" charset="0"/>
              </a:defRPr>
            </a:lvl1pPr>
          </a:lstStyle>
          <a:p>
            <a:r>
              <a:rPr lang="pl-PL" dirty="0" smtClean="0"/>
              <a:t>Kliknij, aby edytować styl</a:t>
            </a:r>
            <a:endParaRPr lang="pl-PL" dirty="0"/>
          </a:p>
        </p:txBody>
      </p:sp>
      <p:sp>
        <p:nvSpPr>
          <p:cNvPr id="3" name="Symbol zastępczy zawartości 2"/>
          <p:cNvSpPr>
            <a:spLocks noGrp="1"/>
          </p:cNvSpPr>
          <p:nvPr>
            <p:ph sz="half" idx="1"/>
          </p:nvPr>
        </p:nvSpPr>
        <p:spPr>
          <a:xfrm>
            <a:off x="685800" y="19812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9812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67544" y="404664"/>
            <a:ext cx="8229600" cy="1156990"/>
          </a:xfrm>
        </p:spPr>
        <p:txBody>
          <a:bodyPr/>
          <a:lstStyle>
            <a:lvl1pPr>
              <a:defRPr sz="2400" b="1">
                <a:latin typeface="+mn-lt"/>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8"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10"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2400" b="1">
                <a:latin typeface="Cambria" pitchFamily="18" charset="0"/>
              </a:defRPr>
            </a:lvl1pPr>
          </a:lstStyle>
          <a:p>
            <a:r>
              <a:rPr lang="pl-PL" dirty="0" smtClean="0"/>
              <a:t>Kliknij, aby edytować styl</a:t>
            </a:r>
            <a:endParaRPr lang="pl-PL" dirty="0"/>
          </a:p>
        </p:txBody>
      </p:sp>
      <p:sp>
        <p:nvSpPr>
          <p:cNvPr id="4"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6"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5"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atin typeface="Cambria" pitchFamily="18" charset="0"/>
              </a:defRPr>
            </a:lvl1pPr>
          </a:lstStyle>
          <a:p>
            <a:r>
              <a:rPr lang="pl-PL" dirty="0" smtClean="0"/>
              <a:t>Kliknij, aby edytować styl</a:t>
            </a:r>
            <a:endParaRPr lang="pl-PL" dirty="0"/>
          </a:p>
        </p:txBody>
      </p:sp>
      <p:sp>
        <p:nvSpPr>
          <p:cNvPr id="3" name="Symbol zastępczy zawartości 2"/>
          <p:cNvSpPr>
            <a:spLocks noGrp="1"/>
          </p:cNvSpPr>
          <p:nvPr>
            <p:ph idx="1"/>
          </p:nvPr>
        </p:nvSpPr>
        <p:spPr>
          <a:xfrm>
            <a:off x="3575050" y="273050"/>
            <a:ext cx="5111750" cy="5853113"/>
          </a:xfrm>
        </p:spPr>
        <p:txBody>
          <a:bodyPr/>
          <a:lstStyle>
            <a:lvl1pPr>
              <a:defRPr sz="20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atin typeface="Cambria" pitchFamily="18" charset="0"/>
              </a:defRPr>
            </a:lvl1pPr>
          </a:lstStyle>
          <a:p>
            <a:r>
              <a:rPr lang="pl-PL" dirty="0" smtClean="0"/>
              <a:t>Kliknij, aby edytować styl</a:t>
            </a:r>
            <a:endParaRPr lang="pl-PL" dirty="0"/>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
        <p:nvSpPr>
          <p:cNvPr id="6" name="Rectangle 5"/>
          <p:cNvSpPr>
            <a:spLocks noGrp="1" noChangeArrowheads="1"/>
          </p:cNvSpPr>
          <p:nvPr>
            <p:ph type="ftr" sz="quarter" idx="11"/>
          </p:nvPr>
        </p:nvSpPr>
        <p:spPr>
          <a:ln/>
        </p:spPr>
        <p:txBody>
          <a:bodyPr/>
          <a:lstStyle>
            <a:lvl1pPr>
              <a:defRPr/>
            </a:lvl1pPr>
          </a:lstStyle>
          <a:p>
            <a:pPr>
              <a:defRPr/>
            </a:pPr>
            <a:r>
              <a:rPr lang="pl-PL" dirty="0" smtClean="0"/>
              <a:t>Opracowano w Departamencie Programowania i Sprawozdawczości</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endParaRPr lang="pl-PL" dirty="0"/>
          </a:p>
        </p:txBody>
      </p:sp>
      <p:pic>
        <p:nvPicPr>
          <p:cNvPr id="8" name="Picture 7"/>
          <p:cNvPicPr>
            <a:picLocks noChangeAspect="1" noChangeArrowheads="1"/>
          </p:cNvPicPr>
          <p:nvPr userDrawn="1"/>
        </p:nvPicPr>
        <p:blipFill>
          <a:blip r:embed="rId2" cstate="print"/>
          <a:srcRect/>
          <a:stretch>
            <a:fillRect/>
          </a:stretch>
        </p:blipFill>
        <p:spPr bwMode="auto">
          <a:xfrm>
            <a:off x="96838" y="115888"/>
            <a:ext cx="874712" cy="874712"/>
          </a:xfrm>
          <a:prstGeom prst="rect">
            <a:avLst/>
          </a:prstGeom>
          <a:noFill/>
          <a:ln w="9525" algn="ctr">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srcRect/>
          <a:tile tx="0" ty="0" sx="100000" sy="100000" flip="none" algn="tl"/>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4213" y="6207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dirty="0" smtClean="0"/>
              <a:t>Kliknij, aby edytować styl wzorca tytułu</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p>
        </p:txBody>
      </p:sp>
      <p:sp>
        <p:nvSpPr>
          <p:cNvPr id="1690629" name="Rectangle 5"/>
          <p:cNvSpPr>
            <a:spLocks noGrp="1" noChangeArrowheads="1"/>
          </p:cNvSpPr>
          <p:nvPr>
            <p:ph type="ftr" sz="quarter" idx="3"/>
          </p:nvPr>
        </p:nvSpPr>
        <p:spPr bwMode="auto">
          <a:xfrm>
            <a:off x="250825" y="6616700"/>
            <a:ext cx="56896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i="1" smtClean="0">
                <a:solidFill>
                  <a:srgbClr val="008000"/>
                </a:solidFill>
                <a:latin typeface="+mn-lt"/>
              </a:defRPr>
            </a:lvl1pPr>
          </a:lstStyle>
          <a:p>
            <a:pPr>
              <a:defRPr/>
            </a:pPr>
            <a:r>
              <a:rPr lang="pl-PL" dirty="0" smtClean="0"/>
              <a:t>Opracowano w Departamencie Programowania i Sprawozdawczości</a:t>
            </a:r>
            <a:endParaRPr lang="en-GB" dirty="0"/>
          </a:p>
        </p:txBody>
      </p:sp>
      <p:sp>
        <p:nvSpPr>
          <p:cNvPr id="1690630" name="Rectangle 6"/>
          <p:cNvSpPr>
            <a:spLocks noGrp="1" noChangeArrowheads="1"/>
          </p:cNvSpPr>
          <p:nvPr>
            <p:ph type="sldNum" sz="quarter" idx="4"/>
          </p:nvPr>
        </p:nvSpPr>
        <p:spPr bwMode="auto">
          <a:xfrm>
            <a:off x="6227763" y="6616700"/>
            <a:ext cx="2665412"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rgbClr val="008000"/>
                </a:solidFill>
                <a:latin typeface="+mn-lt"/>
              </a:defRPr>
            </a:lvl1pPr>
          </a:lstStyle>
          <a:p>
            <a:pPr>
              <a:defRPr/>
            </a:pPr>
            <a:endParaRPr lang="pl-PL" dirty="0"/>
          </a:p>
        </p:txBody>
      </p:sp>
      <p:sp>
        <p:nvSpPr>
          <p:cNvPr id="1690632" name="Line 8"/>
          <p:cNvSpPr>
            <a:spLocks noChangeShapeType="1"/>
          </p:cNvSpPr>
          <p:nvPr/>
        </p:nvSpPr>
        <p:spPr bwMode="auto">
          <a:xfrm>
            <a:off x="1116013" y="620713"/>
            <a:ext cx="6769100" cy="0"/>
          </a:xfrm>
          <a:prstGeom prst="line">
            <a:avLst/>
          </a:prstGeom>
          <a:noFill/>
          <a:ln w="57150" cmpd="thickThin">
            <a:solidFill>
              <a:srgbClr val="006600"/>
            </a:solidFill>
            <a:round/>
            <a:headEnd/>
            <a:tailEnd/>
          </a:ln>
          <a:effectLst/>
        </p:spPr>
        <p:txBody>
          <a:bodyPr wrap="none" anchor="ctr"/>
          <a:lstStyle/>
          <a:p>
            <a:pPr>
              <a:defRPr/>
            </a:pPr>
            <a:endParaRPr lang="pl-PL" dirty="0">
              <a:latin typeface="Cambria" pitchFamily="18" charset="0"/>
            </a:endParaRPr>
          </a:p>
        </p:txBody>
      </p:sp>
      <p:sp>
        <p:nvSpPr>
          <p:cNvPr id="1690633" name="Line 9"/>
          <p:cNvSpPr>
            <a:spLocks noChangeShapeType="1"/>
          </p:cNvSpPr>
          <p:nvPr/>
        </p:nvSpPr>
        <p:spPr bwMode="auto">
          <a:xfrm>
            <a:off x="179388" y="1125538"/>
            <a:ext cx="0" cy="5038725"/>
          </a:xfrm>
          <a:prstGeom prst="line">
            <a:avLst/>
          </a:prstGeom>
          <a:noFill/>
          <a:ln w="57150" cmpd="thickThin">
            <a:solidFill>
              <a:srgbClr val="006600"/>
            </a:solidFill>
            <a:round/>
            <a:headEnd/>
            <a:tailEnd/>
          </a:ln>
          <a:effectLst/>
        </p:spPr>
        <p:txBody>
          <a:bodyPr wrap="none" anchor="ctr"/>
          <a:lstStyle/>
          <a:p>
            <a:pPr>
              <a:defRPr/>
            </a:pPr>
            <a:endParaRPr lang="pl-PL" dirty="0"/>
          </a:p>
        </p:txBody>
      </p:sp>
      <p:sp>
        <p:nvSpPr>
          <p:cNvPr id="1690634" name="AutoShape 10"/>
          <p:cNvSpPr>
            <a:spLocks noChangeArrowheads="1"/>
          </p:cNvSpPr>
          <p:nvPr/>
        </p:nvSpPr>
        <p:spPr bwMode="auto">
          <a:xfrm>
            <a:off x="1115616" y="116632"/>
            <a:ext cx="6119812" cy="288925"/>
          </a:xfrm>
          <a:prstGeom prst="roundRect">
            <a:avLst>
              <a:gd name="adj" fmla="val 16667"/>
            </a:avLst>
          </a:prstGeom>
          <a:noFill/>
          <a:ln w="9525" algn="ctr">
            <a:solidFill>
              <a:srgbClr val="006600"/>
            </a:solidFill>
            <a:round/>
            <a:headEnd/>
            <a:tailEnd/>
          </a:ln>
          <a:effectLst/>
        </p:spPr>
        <p:txBody>
          <a:bodyPr wrap="none" anchor="ctr"/>
          <a:lstStyle/>
          <a:p>
            <a:pPr>
              <a:defRPr/>
            </a:pPr>
            <a:endParaRPr lang="pl-PL" dirty="0"/>
          </a:p>
        </p:txBody>
      </p:sp>
      <p:sp>
        <p:nvSpPr>
          <p:cNvPr id="1690635" name="AutoShape 11"/>
          <p:cNvSpPr>
            <a:spLocks noChangeArrowheads="1"/>
          </p:cNvSpPr>
          <p:nvPr/>
        </p:nvSpPr>
        <p:spPr bwMode="auto">
          <a:xfrm>
            <a:off x="1187450" y="187325"/>
            <a:ext cx="6121400" cy="288925"/>
          </a:xfrm>
          <a:prstGeom prst="roundRect">
            <a:avLst>
              <a:gd name="adj" fmla="val 16667"/>
            </a:avLst>
          </a:prstGeom>
          <a:noFill/>
          <a:ln w="9525" algn="ctr">
            <a:solidFill>
              <a:srgbClr val="006600"/>
            </a:solidFill>
            <a:round/>
            <a:headEnd/>
            <a:tailEnd/>
          </a:ln>
          <a:effectLst/>
        </p:spPr>
        <p:txBody>
          <a:bodyPr wrap="none" anchor="ctr"/>
          <a:lstStyle/>
          <a:p>
            <a:pPr>
              <a:defRPr/>
            </a:pPr>
            <a:r>
              <a:rPr lang="pl-PL" sz="1400" dirty="0" smtClean="0">
                <a:solidFill>
                  <a:schemeClr val="accent1">
                    <a:lumMod val="50000"/>
                  </a:schemeClr>
                </a:solidFill>
                <a:latin typeface="Cambria" pitchFamily="18" charset="0"/>
              </a:rPr>
              <a:t>Agencja Restrukturyzacji</a:t>
            </a:r>
            <a:r>
              <a:rPr lang="pl-PL" sz="1400" baseline="0" dirty="0" smtClean="0">
                <a:solidFill>
                  <a:schemeClr val="accent1">
                    <a:lumMod val="50000"/>
                  </a:schemeClr>
                </a:solidFill>
                <a:latin typeface="Cambria" pitchFamily="18" charset="0"/>
              </a:rPr>
              <a:t> i Modernizacji Rolnictwa</a:t>
            </a:r>
            <a:endParaRPr lang="pl-PL" sz="1400" dirty="0">
              <a:solidFill>
                <a:schemeClr val="accent1">
                  <a:lumMod val="50000"/>
                </a:schemeClr>
              </a:solidFill>
              <a:latin typeface="Cambria" pitchFamily="18" charset="0"/>
            </a:endParaRPr>
          </a:p>
        </p:txBody>
      </p:sp>
      <p:sp>
        <p:nvSpPr>
          <p:cNvPr id="1690636" name="Line 12"/>
          <p:cNvSpPr>
            <a:spLocks noChangeShapeType="1"/>
          </p:cNvSpPr>
          <p:nvPr/>
        </p:nvSpPr>
        <p:spPr bwMode="auto">
          <a:xfrm>
            <a:off x="179388" y="1125538"/>
            <a:ext cx="936625" cy="0"/>
          </a:xfrm>
          <a:prstGeom prst="line">
            <a:avLst/>
          </a:prstGeom>
          <a:noFill/>
          <a:ln w="57150" cmpd="thinThick">
            <a:solidFill>
              <a:srgbClr val="006600"/>
            </a:solidFill>
            <a:round/>
            <a:headEnd/>
            <a:tailEnd/>
          </a:ln>
          <a:effectLst/>
        </p:spPr>
        <p:txBody>
          <a:bodyPr wrap="none" anchor="ctr"/>
          <a:lstStyle/>
          <a:p>
            <a:pPr>
              <a:defRPr/>
            </a:pPr>
            <a:endParaRPr lang="pl-PL" dirty="0"/>
          </a:p>
        </p:txBody>
      </p:sp>
      <p:sp>
        <p:nvSpPr>
          <p:cNvPr id="1690637" name="Line 13"/>
          <p:cNvSpPr>
            <a:spLocks noChangeShapeType="1"/>
          </p:cNvSpPr>
          <p:nvPr/>
        </p:nvSpPr>
        <p:spPr bwMode="auto">
          <a:xfrm flipV="1">
            <a:off x="1116013" y="620713"/>
            <a:ext cx="0" cy="504825"/>
          </a:xfrm>
          <a:prstGeom prst="line">
            <a:avLst/>
          </a:prstGeom>
          <a:noFill/>
          <a:ln w="57150" cmpd="thinThick">
            <a:solidFill>
              <a:srgbClr val="006600"/>
            </a:solidFill>
            <a:round/>
            <a:headEnd/>
            <a:tailEnd/>
          </a:ln>
          <a:effectLst/>
        </p:spPr>
        <p:txBody>
          <a:bodyPr wrap="none" anchor="ctr"/>
          <a:lstStyle/>
          <a:p>
            <a:pPr>
              <a:defRPr/>
            </a:pPr>
            <a:endParaRPr lang="pl-PL" dirty="0"/>
          </a:p>
        </p:txBody>
      </p:sp>
      <p:sp>
        <p:nvSpPr>
          <p:cNvPr id="1690639" name="Line 15"/>
          <p:cNvSpPr>
            <a:spLocks noChangeShapeType="1"/>
          </p:cNvSpPr>
          <p:nvPr/>
        </p:nvSpPr>
        <p:spPr bwMode="auto">
          <a:xfrm>
            <a:off x="323850" y="6597650"/>
            <a:ext cx="8496300" cy="0"/>
          </a:xfrm>
          <a:prstGeom prst="line">
            <a:avLst/>
          </a:prstGeom>
          <a:noFill/>
          <a:ln w="3175">
            <a:solidFill>
              <a:srgbClr val="006600"/>
            </a:solidFill>
            <a:round/>
            <a:headEnd/>
            <a:tailEnd/>
          </a:ln>
          <a:effectLst/>
        </p:spPr>
        <p:txBody>
          <a:bodyPr wrap="none" anchor="ctr"/>
          <a:lstStyle/>
          <a:p>
            <a:pPr>
              <a:defRPr/>
            </a:pPr>
            <a:endParaRPr lang="pl-PL" dirty="0"/>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Lst>
  <p:hf hdr="0" dt="0"/>
  <p:txStyles>
    <p:titleStyle>
      <a:lvl1pPr algn="ctr" rtl="0" eaLnBrk="0" fontAlgn="base" hangingPunct="0">
        <a:spcBef>
          <a:spcPct val="0"/>
        </a:spcBef>
        <a:spcAft>
          <a:spcPct val="0"/>
        </a:spcAft>
        <a:defRPr sz="2400" b="1">
          <a:solidFill>
            <a:schemeClr val="accent1">
              <a:lumMod val="50000"/>
            </a:schemeClr>
          </a:solidFill>
          <a:latin typeface="Cambria" pitchFamily="18" charset="0"/>
          <a:ea typeface="+mj-ea"/>
          <a:cs typeface="+mj-cs"/>
        </a:defRPr>
      </a:lvl1pPr>
      <a:lvl2pPr algn="ctr" rtl="0" eaLnBrk="0" fontAlgn="base" hangingPunct="0">
        <a:spcBef>
          <a:spcPct val="0"/>
        </a:spcBef>
        <a:spcAft>
          <a:spcPct val="0"/>
        </a:spcAft>
        <a:defRPr sz="3200">
          <a:solidFill>
            <a:schemeClr val="tx2"/>
          </a:solidFill>
          <a:latin typeface="Tahoma" pitchFamily="34" charset="0"/>
        </a:defRPr>
      </a:lvl2pPr>
      <a:lvl3pPr algn="ctr" rtl="0" eaLnBrk="0" fontAlgn="base" hangingPunct="0">
        <a:spcBef>
          <a:spcPct val="0"/>
        </a:spcBef>
        <a:spcAft>
          <a:spcPct val="0"/>
        </a:spcAft>
        <a:defRPr sz="3200">
          <a:solidFill>
            <a:schemeClr val="tx2"/>
          </a:solidFill>
          <a:latin typeface="Tahoma" pitchFamily="34" charset="0"/>
        </a:defRPr>
      </a:lvl3pPr>
      <a:lvl4pPr algn="ctr" rtl="0" eaLnBrk="0" fontAlgn="base" hangingPunct="0">
        <a:spcBef>
          <a:spcPct val="0"/>
        </a:spcBef>
        <a:spcAft>
          <a:spcPct val="0"/>
        </a:spcAft>
        <a:defRPr sz="3200">
          <a:solidFill>
            <a:schemeClr val="tx2"/>
          </a:solidFill>
          <a:latin typeface="Tahoma" pitchFamily="34" charset="0"/>
        </a:defRPr>
      </a:lvl4pPr>
      <a:lvl5pPr algn="ctr" rtl="0" eaLnBrk="0" fontAlgn="base" hangingPunct="0">
        <a:spcBef>
          <a:spcPct val="0"/>
        </a:spcBef>
        <a:spcAft>
          <a:spcPct val="0"/>
        </a:spcAft>
        <a:defRPr sz="3200">
          <a:solidFill>
            <a:schemeClr val="tx2"/>
          </a:solidFill>
          <a:latin typeface="Tahoma" pitchFamily="34" charset="0"/>
        </a:defRPr>
      </a:lvl5pPr>
      <a:lvl6pPr marL="457200" algn="ctr" rtl="0" fontAlgn="base">
        <a:spcBef>
          <a:spcPct val="0"/>
        </a:spcBef>
        <a:spcAft>
          <a:spcPct val="0"/>
        </a:spcAft>
        <a:defRPr sz="3200">
          <a:solidFill>
            <a:schemeClr val="tx2"/>
          </a:solidFill>
          <a:latin typeface="Tahoma" pitchFamily="34" charset="0"/>
        </a:defRPr>
      </a:lvl6pPr>
      <a:lvl7pPr marL="914400" algn="ctr" rtl="0" fontAlgn="base">
        <a:spcBef>
          <a:spcPct val="0"/>
        </a:spcBef>
        <a:spcAft>
          <a:spcPct val="0"/>
        </a:spcAft>
        <a:defRPr sz="3200">
          <a:solidFill>
            <a:schemeClr val="tx2"/>
          </a:solidFill>
          <a:latin typeface="Tahoma" pitchFamily="34" charset="0"/>
        </a:defRPr>
      </a:lvl7pPr>
      <a:lvl8pPr marL="1371600" algn="ctr" rtl="0" fontAlgn="base">
        <a:spcBef>
          <a:spcPct val="0"/>
        </a:spcBef>
        <a:spcAft>
          <a:spcPct val="0"/>
        </a:spcAft>
        <a:defRPr sz="3200">
          <a:solidFill>
            <a:schemeClr val="tx2"/>
          </a:solidFill>
          <a:latin typeface="Tahoma" pitchFamily="34" charset="0"/>
        </a:defRPr>
      </a:lvl8pPr>
      <a:lvl9pPr marL="1828800" algn="ctr" rtl="0" fontAlgn="base">
        <a:spcBef>
          <a:spcPct val="0"/>
        </a:spcBef>
        <a:spcAft>
          <a:spcPct val="0"/>
        </a:spcAft>
        <a:defRPr sz="32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 name="Obraz 8" descr="baner-dol-bg.jpg"/>
          <p:cNvPicPr>
            <a:picLocks noChangeAspect="1"/>
          </p:cNvPicPr>
          <p:nvPr/>
        </p:nvPicPr>
        <p:blipFill>
          <a:blip r:embed="rId3" cstate="print"/>
          <a:stretch>
            <a:fillRect/>
          </a:stretch>
        </p:blipFill>
        <p:spPr>
          <a:xfrm>
            <a:off x="285720" y="1357298"/>
            <a:ext cx="8858280" cy="714380"/>
          </a:xfrm>
          <a:prstGeom prst="rect">
            <a:avLst/>
          </a:prstGeom>
          <a:ln>
            <a:noFill/>
          </a:ln>
          <a:effectLst>
            <a:softEdge rad="112500"/>
          </a:effectLst>
        </p:spPr>
      </p:pic>
      <p:sp>
        <p:nvSpPr>
          <p:cNvPr id="6" name="Tytuł 5"/>
          <p:cNvSpPr>
            <a:spLocks noGrp="1"/>
          </p:cNvSpPr>
          <p:nvPr>
            <p:ph type="ctrTitle"/>
          </p:nvPr>
        </p:nvSpPr>
        <p:spPr>
          <a:xfrm>
            <a:off x="611560" y="2071678"/>
            <a:ext cx="8136904" cy="2367865"/>
          </a:xfrm>
        </p:spPr>
        <p:txBody>
          <a:bodyPr/>
          <a:lstStyle/>
          <a:p>
            <a:r>
              <a:rPr lang="pl-PL" sz="3200" cap="small" dirty="0" smtClean="0">
                <a:solidFill>
                  <a:schemeClr val="accent5">
                    <a:lumMod val="50000"/>
                  </a:schemeClr>
                </a:solidFill>
                <a:latin typeface="+mn-lt"/>
                <a:cs typeface="Times New Roman" pitchFamily="18" charset="0"/>
              </a:rPr>
              <a:t/>
            </a:r>
            <a:br>
              <a:rPr lang="pl-PL" sz="3200" cap="small" dirty="0" smtClean="0">
                <a:solidFill>
                  <a:schemeClr val="accent5">
                    <a:lumMod val="50000"/>
                  </a:schemeClr>
                </a:solidFill>
                <a:latin typeface="+mn-lt"/>
                <a:cs typeface="Times New Roman" pitchFamily="18" charset="0"/>
              </a:rPr>
            </a:br>
            <a:r>
              <a:rPr lang="pl-PL" sz="3200" cap="small" dirty="0" smtClean="0">
                <a:solidFill>
                  <a:schemeClr val="accent5">
                    <a:lumMod val="50000"/>
                  </a:schemeClr>
                </a:solidFill>
                <a:latin typeface="+mn-lt"/>
                <a:cs typeface="Times New Roman" pitchFamily="18" charset="0"/>
              </a:rPr>
              <a:t>PŁATNOŚCI BEZPOŚREDNIE</a:t>
            </a:r>
            <a:br>
              <a:rPr lang="pl-PL" sz="3200" cap="small" dirty="0" smtClean="0">
                <a:solidFill>
                  <a:schemeClr val="accent5">
                    <a:lumMod val="50000"/>
                  </a:schemeClr>
                </a:solidFill>
                <a:latin typeface="+mn-lt"/>
                <a:cs typeface="Times New Roman" pitchFamily="18" charset="0"/>
              </a:rPr>
            </a:br>
            <a:r>
              <a:rPr lang="pl-PL" sz="3200" cap="small" dirty="0" smtClean="0">
                <a:solidFill>
                  <a:schemeClr val="accent5">
                    <a:lumMod val="50000"/>
                  </a:schemeClr>
                </a:solidFill>
                <a:latin typeface="+mn-lt"/>
                <a:cs typeface="Times New Roman" pitchFamily="18" charset="0"/>
              </a:rPr>
              <a:t>2015-2020</a:t>
            </a:r>
            <a:br>
              <a:rPr lang="pl-PL" sz="3200" cap="small" dirty="0" smtClean="0">
                <a:solidFill>
                  <a:schemeClr val="accent5">
                    <a:lumMod val="50000"/>
                  </a:schemeClr>
                </a:solidFill>
                <a:latin typeface="+mn-lt"/>
                <a:cs typeface="Times New Roman" pitchFamily="18" charset="0"/>
              </a:rPr>
            </a:br>
            <a:r>
              <a:rPr lang="pl-PL" sz="3200" cap="small" dirty="0" smtClean="0">
                <a:solidFill>
                  <a:schemeClr val="accent5">
                    <a:lumMod val="50000"/>
                  </a:schemeClr>
                </a:solidFill>
                <a:latin typeface="+mn-lt"/>
                <a:cs typeface="Times New Roman" pitchFamily="18" charset="0"/>
              </a:rPr>
              <a:t>Zasady przyznawania wsparcia</a:t>
            </a:r>
            <a:endParaRPr lang="pl-PL" sz="3200" dirty="0">
              <a:latin typeface="+mn-lt"/>
            </a:endParaRPr>
          </a:p>
        </p:txBody>
      </p:sp>
      <p:pic>
        <p:nvPicPr>
          <p:cNvPr id="8" name="Obraz 7" descr="baner-dol-bg.jpg"/>
          <p:cNvPicPr>
            <a:picLocks noChangeAspect="1"/>
          </p:cNvPicPr>
          <p:nvPr/>
        </p:nvPicPr>
        <p:blipFill>
          <a:blip r:embed="rId3" cstate="print"/>
          <a:stretch>
            <a:fillRect/>
          </a:stretch>
        </p:blipFill>
        <p:spPr>
          <a:xfrm>
            <a:off x="285720" y="4500570"/>
            <a:ext cx="8858280" cy="1643449"/>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(4/5)</a:t>
            </a:r>
            <a:endParaRPr lang="pl-PL" dirty="0">
              <a:solidFill>
                <a:srgbClr val="C00000"/>
              </a:solidFill>
            </a:endParaRPr>
          </a:p>
        </p:txBody>
      </p:sp>
      <p:sp>
        <p:nvSpPr>
          <p:cNvPr id="3" name="Symbol zastępczy zawartości 2"/>
          <p:cNvSpPr>
            <a:spLocks noGrp="1"/>
          </p:cNvSpPr>
          <p:nvPr>
            <p:ph idx="1"/>
          </p:nvPr>
        </p:nvSpPr>
        <p:spPr>
          <a:xfrm>
            <a:off x="285720" y="1412776"/>
            <a:ext cx="8201028" cy="5445224"/>
          </a:xfrm>
        </p:spPr>
        <p:txBody>
          <a:bodyPr/>
          <a:lstStyle/>
          <a:p>
            <a:pPr algn="just">
              <a:buClr>
                <a:srgbClr val="EF2A03"/>
              </a:buClr>
              <a:buFont typeface="Wingdings" pitchFamily="2" charset="2"/>
              <a:buChar char="q"/>
            </a:pPr>
            <a:r>
              <a:rPr lang="pl-PL" sz="1800" b="1" dirty="0" smtClean="0"/>
              <a:t>Warunki :</a:t>
            </a:r>
            <a:endParaRPr lang="pl-PL" sz="1800" dirty="0" smtClean="0"/>
          </a:p>
          <a:p>
            <a:pPr lvl="1" algn="just">
              <a:buClr>
                <a:srgbClr val="EF2A03"/>
              </a:buClr>
              <a:buFontTx/>
              <a:buChar char="•"/>
            </a:pPr>
            <a:r>
              <a:rPr lang="pl-PL" sz="2400" dirty="0" smtClean="0"/>
              <a:t>Płatność przysługuje do powierzchni pozostającej  w posiadaniu rolnika w dniu 31 maja roku, w którym rolnik składa wniosek</a:t>
            </a:r>
          </a:p>
          <a:p>
            <a:pPr lvl="1" algn="just">
              <a:buClr>
                <a:srgbClr val="EF2A03"/>
              </a:buClr>
              <a:buFontTx/>
              <a:buChar char="•"/>
            </a:pPr>
            <a:r>
              <a:rPr lang="pl-PL" sz="2400" dirty="0" smtClean="0"/>
              <a:t>Płatność przysługuje do powierzchni na której prowadzona jest działalność rolnicza przez cały rok kalendarzowy, z wyjątkiem przypadków działania siły wyższej lub okoliczności nadzwyczajnych</a:t>
            </a:r>
          </a:p>
          <a:p>
            <a:pPr lvl="1" algn="just">
              <a:buClr>
                <a:srgbClr val="EF2A03"/>
              </a:buClr>
              <a:buFontTx/>
              <a:buChar char="•"/>
            </a:pPr>
            <a:r>
              <a:rPr lang="pl-PL" sz="2400" dirty="0" smtClean="0"/>
              <a:t>Płatność przysługuje do użytków rolnych (łącznie z gruntami, które nie są już wykorzystywane do celów produkcyjnych), utrzymywanych w dobrej kulturze rolnej zgodnej z ochroną środowiska</a:t>
            </a:r>
          </a:p>
          <a:p>
            <a:pPr marL="742950" lvl="2" indent="-342900" algn="just">
              <a:buClr>
                <a:srgbClr val="C00000"/>
              </a:buClr>
              <a:buFont typeface="Arial" pitchFamily="34" charset="0"/>
              <a:buChar char="•"/>
            </a:pPr>
            <a:endParaRPr lang="pl-PL" sz="1800"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(4/5)</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algn="just">
              <a:buClr>
                <a:srgbClr val="EF2A03"/>
              </a:buClr>
              <a:buFont typeface="Wingdings" pitchFamily="2" charset="2"/>
              <a:buChar char="q"/>
            </a:pPr>
            <a:r>
              <a:rPr lang="pl-PL" sz="1800" b="1" dirty="0" smtClean="0"/>
              <a:t>Warunki (c.d.):</a:t>
            </a:r>
            <a:endParaRPr lang="pl-PL" sz="1800" dirty="0" smtClean="0"/>
          </a:p>
          <a:p>
            <a:pPr lvl="1" algn="just">
              <a:buClr>
                <a:srgbClr val="EF2A03"/>
              </a:buClr>
              <a:buFontTx/>
              <a:buChar char="•"/>
            </a:pPr>
            <a:r>
              <a:rPr lang="pl-PL" sz="2000" dirty="0" smtClean="0"/>
              <a:t>Płatność przysługuje do hektarów, które zostały zatwierdzone, tj. stanowią obszar, w odniesieniu  do którego spełniono wszystkie kryteria kwalifikowalności lub inne obowiązki związane z warunkami przyznania pomocy</a:t>
            </a:r>
          </a:p>
          <a:p>
            <a:pPr algn="just">
              <a:buClr>
                <a:srgbClr val="EF2A03"/>
              </a:buClr>
              <a:buFont typeface="Wingdings" pitchFamily="2" charset="2"/>
              <a:buChar char="q"/>
            </a:pPr>
            <a:r>
              <a:rPr lang="pl-PL" sz="2000" dirty="0"/>
              <a:t> </a:t>
            </a:r>
            <a:r>
              <a:rPr lang="pl-PL" sz="2000" dirty="0" smtClean="0"/>
              <a:t>Warunki do uprawy konopi włóknistych:</a:t>
            </a:r>
          </a:p>
          <a:p>
            <a:pPr lvl="1" algn="just">
              <a:buClr>
                <a:srgbClr val="EF2A03"/>
              </a:buClr>
              <a:buFontTx/>
              <a:buChar char="•"/>
            </a:pPr>
            <a:r>
              <a:rPr lang="pl-PL" sz="2000" dirty="0" smtClean="0"/>
              <a:t>obszary wykorzystywane do produkcji konopi stanowią kwalifikujące się hektary tylko jeżeli stosowane odmiany zawierają maksymalnie 0,2% </a:t>
            </a:r>
            <a:r>
              <a:rPr lang="pl-PL" sz="2000" dirty="0" err="1" smtClean="0"/>
              <a:t>tetrahydrokanabinolu</a:t>
            </a:r>
            <a:r>
              <a:rPr lang="pl-PL" sz="2000" dirty="0" smtClean="0"/>
              <a:t> (THC)  </a:t>
            </a:r>
          </a:p>
          <a:p>
            <a:pPr lvl="1" algn="just">
              <a:buClr>
                <a:srgbClr val="EF2A03"/>
              </a:buClr>
              <a:buFontTx/>
              <a:buChar char="•"/>
            </a:pPr>
            <a:r>
              <a:rPr lang="pl-PL" sz="2000" dirty="0" smtClean="0"/>
              <a:t>kwalifikowalność obszarów wykorzystywanych do produkcji konopi zależy od wykorzystywania nasion odmian wymienionych we wspólnym katalogu odmian gatunków roślin rolniczych w dniu 15 marca roku, na który płatność została przyznana, i opublikowanych zgodnie z art. 17 dyrektywy Rady 2002/53/WE</a:t>
            </a:r>
          </a:p>
          <a:p>
            <a:pPr lvl="1" algn="just">
              <a:buClr>
                <a:srgbClr val="EF2A03"/>
              </a:buClr>
              <a:buFontTx/>
              <a:buChar char="•"/>
            </a:pPr>
            <a:endParaRPr lang="pl-PL" sz="1800" dirty="0" smtClean="0"/>
          </a:p>
          <a:p>
            <a:pP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definicje (1/2)</a:t>
            </a:r>
            <a:endParaRPr lang="pl-PL"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algn="just">
              <a:buClr>
                <a:srgbClr val="EF2A03"/>
              </a:buClr>
              <a:buFont typeface="Wingdings" pitchFamily="2" charset="2"/>
              <a:buChar char="q"/>
            </a:pPr>
            <a:r>
              <a:rPr lang="pl-PL" sz="1800" b="1" dirty="0" smtClean="0"/>
              <a:t>Działalność rolnicza:</a:t>
            </a:r>
            <a:endParaRPr lang="pl-PL" sz="1800" dirty="0" smtClean="0"/>
          </a:p>
          <a:p>
            <a:pPr lvl="1" algn="just">
              <a:buClr>
                <a:srgbClr val="EF2A03"/>
              </a:buClr>
              <a:buFontTx/>
              <a:buChar char="•"/>
            </a:pPr>
            <a:r>
              <a:rPr lang="pl-PL" sz="1800" dirty="0" smtClean="0"/>
              <a:t>produkcja, hodowla lub uprawa produktów rolnych, w tym zbiory, dojenie, hodowla zwierząt oraz utrzymywanie zwierząt do celów gospodarskich</a:t>
            </a:r>
          </a:p>
          <a:p>
            <a:pPr lvl="1" algn="just">
              <a:buClr>
                <a:srgbClr val="EF2A03"/>
              </a:buClr>
              <a:buFontTx/>
              <a:buChar char="•"/>
            </a:pPr>
            <a:r>
              <a:rPr lang="pl-PL" sz="1800" dirty="0" smtClean="0"/>
              <a:t>utrzymywanie użytków rolnych w stanie, dzięki któremu nadają się one do wypasu lub uprawy, poprzez obowiązkowe wykonanie co najmniej jednego zabiegu agrotechnicznego polegającego na usuwaniu niepożądanej roślinności w terminie do 31 lipca danego roku</a:t>
            </a:r>
          </a:p>
          <a:p>
            <a:pPr lvl="0" algn="just">
              <a:buClr>
                <a:srgbClr val="EF2A03"/>
              </a:buClr>
              <a:buFont typeface="Wingdings" pitchFamily="2" charset="2"/>
              <a:buChar char="q"/>
            </a:pPr>
            <a:r>
              <a:rPr lang="pl-PL" sz="1800" b="1" dirty="0" smtClean="0">
                <a:solidFill>
                  <a:srgbClr val="000000"/>
                </a:solidFill>
              </a:rPr>
              <a:t>Rolnik:</a:t>
            </a:r>
            <a:endParaRPr lang="pl-PL" sz="1800" dirty="0" smtClean="0"/>
          </a:p>
          <a:p>
            <a:pPr lvl="1" algn="just">
              <a:buClr>
                <a:srgbClr val="EF2A03"/>
              </a:buClr>
              <a:buFontTx/>
              <a:buChar char="•"/>
            </a:pPr>
            <a:r>
              <a:rPr lang="pl-PL" sz="1800" dirty="0" smtClean="0"/>
              <a:t>osoba fizyczna lub prawna bądź grupa osób fizycznych lub prawnych, bez względu na status prawny takiej grupy i jej członków w świetle prawa krajowego, która prowadzi działalność rolniczą </a:t>
            </a:r>
            <a:endParaRPr lang="pl-PL" sz="1800" b="1" dirty="0" smtClean="0">
              <a:solidFill>
                <a:srgbClr val="000000"/>
              </a:solidFill>
            </a:endParaRPr>
          </a:p>
          <a:p>
            <a:pPr lvl="0" algn="just">
              <a:buClr>
                <a:srgbClr val="EF2A03"/>
              </a:buClr>
              <a:buFont typeface="Wingdings" pitchFamily="2" charset="2"/>
              <a:buChar char="q"/>
            </a:pPr>
            <a:r>
              <a:rPr lang="pl-PL" sz="1800" b="1" dirty="0" smtClean="0">
                <a:solidFill>
                  <a:srgbClr val="000000"/>
                </a:solidFill>
              </a:rPr>
              <a:t>Gospodarstwo rolne:</a:t>
            </a:r>
            <a:endParaRPr lang="pl-PL" sz="1800" dirty="0" smtClean="0"/>
          </a:p>
          <a:p>
            <a:pPr lvl="1" algn="just">
              <a:buClr>
                <a:srgbClr val="EF2A03"/>
              </a:buClr>
              <a:buFontTx/>
              <a:buChar char="•"/>
            </a:pPr>
            <a:r>
              <a:rPr lang="pl-PL" sz="1800" dirty="0" smtClean="0"/>
              <a:t>wszystkie jednostki wykorzystywane do działalności rolniczej i zarządzane przez rolnika, znajdujące się na terytorium tego samego państwa członkowskiego</a:t>
            </a:r>
            <a:endParaRPr lang="pl-PL" sz="1800" b="1" dirty="0" smtClean="0">
              <a:solidFill>
                <a:srgbClr val="000000"/>
              </a:solidFill>
            </a:endParaRPr>
          </a:p>
          <a:p>
            <a:pP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definicje (2/</a:t>
            </a:r>
            <a:r>
              <a:rPr lang="pl-PL" dirty="0" err="1" smtClean="0">
                <a:solidFill>
                  <a:srgbClr val="C00000"/>
                </a:solidFill>
              </a:rPr>
              <a:t>2</a:t>
            </a:r>
            <a:r>
              <a:rPr lang="pl-PL" dirty="0" smtClean="0">
                <a:solidFill>
                  <a:srgbClr val="C00000"/>
                </a:solidFill>
              </a:rPr>
              <a:t>)</a:t>
            </a:r>
            <a:endParaRPr lang="pl-PL"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algn="just">
              <a:buClr>
                <a:srgbClr val="EF2A03"/>
              </a:buClr>
              <a:buFont typeface="Wingdings" pitchFamily="2" charset="2"/>
              <a:buChar char="q"/>
            </a:pPr>
            <a:r>
              <a:rPr lang="pl-PL" sz="1800" b="1" dirty="0" smtClean="0"/>
              <a:t>Szkółki (w ramach „uprawy trwałe”):</a:t>
            </a:r>
            <a:endParaRPr lang="pl-PL" dirty="0" smtClean="0"/>
          </a:p>
          <a:p>
            <a:pPr marL="446088" lvl="1" indent="11113" algn="just">
              <a:buClr>
                <a:srgbClr val="EF2A03"/>
              </a:buClr>
              <a:buNone/>
            </a:pPr>
            <a:r>
              <a:rPr lang="pl-PL" dirty="0" smtClean="0"/>
              <a:t>oznaczają następujące obszary młodych drzewiastych (drzewnych) roślin uprawianych na otwartym powietrzu w celu późniejszego przesadzenia: </a:t>
            </a:r>
          </a:p>
          <a:p>
            <a:pPr lvl="1" algn="just">
              <a:buClr>
                <a:srgbClr val="EF2A03"/>
              </a:buClr>
              <a:buFontTx/>
              <a:buChar char="•"/>
            </a:pPr>
            <a:r>
              <a:rPr lang="pl-PL" dirty="0" smtClean="0"/>
              <a:t>szkółki winorośli oraz podkładek; </a:t>
            </a:r>
          </a:p>
          <a:p>
            <a:pPr lvl="1" algn="just">
              <a:buClr>
                <a:srgbClr val="EF2A03"/>
              </a:buClr>
              <a:buFontTx/>
              <a:buChar char="•"/>
            </a:pPr>
            <a:r>
              <a:rPr lang="pl-PL" dirty="0" smtClean="0"/>
              <a:t>szkółki drzew i krzewów owocowych; </a:t>
            </a:r>
          </a:p>
          <a:p>
            <a:pPr lvl="1" algn="just">
              <a:buClr>
                <a:srgbClr val="EF2A03"/>
              </a:buClr>
              <a:buFontTx/>
              <a:buChar char="•"/>
            </a:pPr>
            <a:r>
              <a:rPr lang="pl-PL" dirty="0" smtClean="0"/>
              <a:t>szkółki roślin ozdobnych; </a:t>
            </a:r>
          </a:p>
          <a:p>
            <a:pPr lvl="1" algn="just">
              <a:buClr>
                <a:srgbClr val="EF2A03"/>
              </a:buClr>
              <a:buFontTx/>
              <a:buChar char="•"/>
            </a:pPr>
            <a:r>
              <a:rPr lang="pl-PL" dirty="0" smtClean="0"/>
              <a:t>komercyjne szkółki drzew leśnych z wyłączeniem rosnących w lesie szkółek przeznaczonych na potrzeby własne gospodarstwa rolnego; </a:t>
            </a:r>
          </a:p>
          <a:p>
            <a:pPr lvl="1" algn="just">
              <a:buClr>
                <a:srgbClr val="EF2A03"/>
              </a:buClr>
              <a:buFontTx/>
              <a:buChar char="•"/>
            </a:pPr>
            <a:r>
              <a:rPr lang="pl-PL" dirty="0" smtClean="0"/>
              <a:t>szkółki drzew i krzewów do sadzenia w ogrodach, parkach, na poboczach dróg i na wałach (na przykład sadzonki żywopłotu, róże i inne krzewy ozdobne, </a:t>
            </a:r>
            <a:r>
              <a:rPr lang="pl-PL" dirty="0" err="1" smtClean="0"/>
              <a:t>ozdobne</a:t>
            </a:r>
            <a:r>
              <a:rPr lang="pl-PL" dirty="0" smtClean="0"/>
              <a:t> drzewa i krzewy iglaste), w tym we wszystkich przypadkach ich kłącza, rozłogi i młode sadzonki;</a:t>
            </a:r>
          </a:p>
          <a:p>
            <a:pPr algn="just">
              <a:buClr>
                <a:srgbClr val="EF2A03"/>
              </a:buClr>
              <a:buFont typeface="Wingdings" pitchFamily="2" charset="2"/>
              <a:buChar char="q"/>
            </a:pPr>
            <a:r>
              <a:rPr lang="pl-PL" sz="1800" b="1" dirty="0" smtClean="0"/>
              <a:t>Zagajnik o krótkiej rotacji (w ramach „uprawy trwałe”):</a:t>
            </a:r>
            <a:endParaRPr lang="pl-PL" dirty="0" smtClean="0"/>
          </a:p>
          <a:p>
            <a:pPr lvl="1" algn="just">
              <a:buClr>
                <a:srgbClr val="EF2A03"/>
              </a:buClr>
              <a:buFont typeface="Arial" pitchFamily="34" charset="0"/>
              <a:buChar char="•"/>
            </a:pPr>
            <a:r>
              <a:rPr lang="pl-PL" dirty="0" smtClean="0"/>
              <a:t>obszar obsadzany gatunkami (projekt):</a:t>
            </a:r>
          </a:p>
          <a:p>
            <a:pPr lvl="2" algn="just">
              <a:buClr>
                <a:srgbClr val="EF2A03"/>
              </a:buClr>
              <a:buFont typeface="Arial" pitchFamily="34" charset="0"/>
              <a:buChar char="•"/>
            </a:pPr>
            <a:r>
              <a:rPr lang="pl-PL" dirty="0" smtClean="0"/>
              <a:t>z </a:t>
            </a:r>
            <a:r>
              <a:rPr lang="pl-PL" dirty="0"/>
              <a:t>rodzaju wierzba (</a:t>
            </a:r>
            <a:r>
              <a:rPr lang="pl-PL" dirty="0" err="1"/>
              <a:t>Salix</a:t>
            </a:r>
            <a:r>
              <a:rPr lang="pl-PL" dirty="0"/>
              <a:t> sp</a:t>
            </a:r>
            <a:r>
              <a:rPr lang="pl-PL" dirty="0" smtClean="0"/>
              <a:t>.), </a:t>
            </a:r>
            <a:endParaRPr lang="pl-PL" dirty="0"/>
          </a:p>
          <a:p>
            <a:pPr lvl="2" algn="just">
              <a:buClr>
                <a:srgbClr val="EF2A03"/>
              </a:buClr>
              <a:buFont typeface="Arial" pitchFamily="34" charset="0"/>
              <a:buChar char="•"/>
            </a:pPr>
            <a:r>
              <a:rPr lang="pl-PL" dirty="0" smtClean="0"/>
              <a:t>z </a:t>
            </a:r>
            <a:r>
              <a:rPr lang="pl-PL" dirty="0"/>
              <a:t>rodzaju brzoza (</a:t>
            </a:r>
            <a:r>
              <a:rPr lang="pl-PL" dirty="0" err="1"/>
              <a:t>Betula</a:t>
            </a:r>
            <a:r>
              <a:rPr lang="pl-PL" dirty="0"/>
              <a:t> sp</a:t>
            </a:r>
            <a:r>
              <a:rPr lang="pl-PL" dirty="0" smtClean="0"/>
              <a:t>.)</a:t>
            </a:r>
          </a:p>
          <a:p>
            <a:pPr lvl="2" algn="just">
              <a:buClr>
                <a:srgbClr val="EF2A03"/>
              </a:buClr>
              <a:buFont typeface="Arial" pitchFamily="34" charset="0"/>
              <a:buChar char="•"/>
            </a:pPr>
            <a:r>
              <a:rPr lang="pl-PL" dirty="0" smtClean="0"/>
              <a:t>z rodzaju topola </a:t>
            </a:r>
            <a:r>
              <a:rPr lang="pl-PL" i="1" dirty="0" smtClean="0"/>
              <a:t>(</a:t>
            </a:r>
            <a:r>
              <a:rPr lang="pl-PL" i="1" dirty="0" err="1" smtClean="0"/>
              <a:t>Populus</a:t>
            </a:r>
            <a:r>
              <a:rPr lang="pl-PL" i="1" dirty="0" smtClean="0"/>
              <a:t> sp.)</a:t>
            </a:r>
          </a:p>
          <a:p>
            <a:pPr marL="914400" lvl="2" indent="0" algn="just">
              <a:buClr>
                <a:srgbClr val="EF2A03"/>
              </a:buClr>
              <a:buNone/>
            </a:pPr>
            <a:endParaRPr lang="pl-PL" dirty="0"/>
          </a:p>
          <a:p>
            <a:pPr lvl="1" algn="just">
              <a:buClr>
                <a:srgbClr val="EF2A03"/>
              </a:buClr>
              <a:buFont typeface="Arial" pitchFamily="34" charset="0"/>
              <a:buChar char="•"/>
            </a:pPr>
            <a:endParaRPr lang="pl-PL" dirty="0"/>
          </a:p>
          <a:p>
            <a:pPr marL="457200" lvl="1" indent="0" algn="just">
              <a:buClr>
                <a:srgbClr val="EF2A03"/>
              </a:buClr>
              <a:buNone/>
            </a:pPr>
            <a:r>
              <a:rPr lang="pl-PL" dirty="0" smtClean="0"/>
              <a:t> </a:t>
            </a: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graphicFrame>
        <p:nvGraphicFramePr>
          <p:cNvPr id="7" name="Diagram 6"/>
          <p:cNvGraphicFramePr/>
          <p:nvPr>
            <p:extLst>
              <p:ext uri="{D42A27DB-BD31-4B8C-83A1-F6EECF244321}">
                <p14:modId xmlns="" xmlns:p14="http://schemas.microsoft.com/office/powerpoint/2010/main" val="1944656635"/>
              </p:ext>
            </p:extLst>
          </p:nvPr>
        </p:nvGraphicFramePr>
        <p:xfrm>
          <a:off x="285720" y="1214422"/>
          <a:ext cx="8715436"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ole tekstowe 3"/>
          <p:cNvSpPr txBox="1"/>
          <p:nvPr/>
        </p:nvSpPr>
        <p:spPr>
          <a:xfrm>
            <a:off x="428596" y="5715016"/>
            <a:ext cx="6858048" cy="830997"/>
          </a:xfrm>
          <a:prstGeom prst="rect">
            <a:avLst/>
          </a:prstGeom>
          <a:noFill/>
        </p:spPr>
        <p:txBody>
          <a:bodyPr wrap="square" rtlCol="0">
            <a:spAutoFit/>
          </a:bodyPr>
          <a:lstStyle/>
          <a:p>
            <a:pPr algn="just"/>
            <a:r>
              <a:rPr lang="pl-PL" sz="1200" dirty="0" smtClean="0"/>
              <a:t>* Jako „kwalifikujące się hektary” nie zostaną uznane obszary ujęte w przewidzianym do opracowania </a:t>
            </a:r>
            <a:r>
              <a:rPr lang="pl-PL" sz="1200" b="1" dirty="0" smtClean="0"/>
              <a:t>wykazie obszarów wykorzystywanych głównie do działalności pozarolniczej</a:t>
            </a:r>
            <a:r>
              <a:rPr lang="pl-PL" sz="1200" dirty="0" smtClean="0"/>
              <a:t>. Wykaz ten obejmował będzie pasy zieleni na lotniskach oraz pasy zieleni obiektów sportowych (np. pól golfowych, boisk piłkarskich).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włączenia</a:t>
            </a:r>
            <a:endParaRPr lang="pl-PL"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algn="just">
              <a:buClr>
                <a:srgbClr val="EF2A03"/>
              </a:buClr>
              <a:buSzPct val="70000"/>
              <a:buNone/>
            </a:pPr>
            <a:r>
              <a:rPr lang="pl-PL" sz="2000" b="1" dirty="0" smtClean="0">
                <a:latin typeface="Arial" charset="0"/>
              </a:rPr>
              <a:t>Obszar kwalifikowany JPO obejmuje</a:t>
            </a:r>
            <a:r>
              <a:rPr lang="pl-PL" sz="2000" dirty="0" smtClean="0">
                <a:latin typeface="Arial" charset="0"/>
              </a:rPr>
              <a:t>:</a:t>
            </a:r>
          </a:p>
          <a:p>
            <a:pPr algn="just">
              <a:buClr>
                <a:srgbClr val="EF2A03"/>
              </a:buClr>
              <a:buSzPct val="70000"/>
              <a:buFont typeface="Wingdings" pitchFamily="2" charset="2"/>
              <a:buChar char="q"/>
            </a:pPr>
            <a:r>
              <a:rPr lang="pl-PL" sz="2000" dirty="0" smtClean="0">
                <a:latin typeface="Arial" charset="0"/>
              </a:rPr>
              <a:t>Elementy krajobrazu stanowiące tradycyjnie element dobrej kultury rolnej lub użytkowania  ziemi (np. nieutwardzone drogi dojazdowe, pasy zadrzewień, żywopłoty, ściany tarasów) o całkowitej szerokości nie przekraczającej 2 m</a:t>
            </a:r>
            <a:r>
              <a:rPr lang="pl-PL" sz="2000" dirty="0" smtClean="0">
                <a:solidFill>
                  <a:srgbClr val="00CC00"/>
                </a:solidFill>
                <a:latin typeface="Arial" charset="0"/>
              </a:rPr>
              <a:t>*</a:t>
            </a:r>
          </a:p>
          <a:p>
            <a:pPr algn="just">
              <a:buClr>
                <a:srgbClr val="EF2A03"/>
              </a:buClr>
              <a:buSzPct val="70000"/>
              <a:buFont typeface="Wingdings" pitchFamily="2" charset="2"/>
              <a:buChar char="q"/>
            </a:pPr>
            <a:r>
              <a:rPr lang="pl-PL" sz="2000" dirty="0" smtClean="0">
                <a:latin typeface="Arial" charset="0"/>
              </a:rPr>
              <a:t>Wszelkie elementy krajobrazu podlegające wymogom podstawowym i normom wzajemnej zgodności (rowy, pomniki ochrony przyrody, oczka wodne do 100 m²) </a:t>
            </a:r>
          </a:p>
          <a:p>
            <a:pPr algn="just">
              <a:buClr>
                <a:srgbClr val="EF2A03"/>
              </a:buClr>
              <a:buSzPct val="70000"/>
              <a:buFont typeface="Wingdings" pitchFamily="2" charset="2"/>
              <a:buChar char="q"/>
            </a:pPr>
            <a:r>
              <a:rPr lang="pl-PL" sz="2000" dirty="0" smtClean="0">
                <a:latin typeface="Arial" charset="0"/>
              </a:rPr>
              <a:t>Działkę rolną zawierającą rozrzucone drzewa o ile: </a:t>
            </a:r>
          </a:p>
          <a:p>
            <a:pPr lvl="1" algn="just">
              <a:buClr>
                <a:srgbClr val="EF2A03"/>
              </a:buClr>
              <a:buSzPct val="70000"/>
              <a:buFont typeface="Wingdings" pitchFamily="2" charset="2"/>
              <a:buChar char="q"/>
            </a:pPr>
            <a:r>
              <a:rPr lang="pl-PL" sz="1400" dirty="0" smtClean="0">
                <a:latin typeface="Arial" charset="0"/>
              </a:rPr>
              <a:t>działalność rolniczą można prowadzić w podobny sposób jak na działkach bez drzew położonych na tym samym obszarze oraz</a:t>
            </a:r>
          </a:p>
          <a:p>
            <a:pPr lvl="1" algn="just">
              <a:buClr>
                <a:srgbClr val="EF2A03"/>
              </a:buClr>
              <a:buSzPct val="70000"/>
              <a:buFont typeface="Wingdings" pitchFamily="2" charset="2"/>
              <a:buChar char="q"/>
            </a:pPr>
            <a:r>
              <a:rPr lang="pl-PL" sz="1400" dirty="0" smtClean="0">
                <a:latin typeface="Arial" charset="0"/>
              </a:rPr>
              <a:t>liczba drzew na hektar nie przekracza maksymalnego zagęszczenia tj.  nie więcej niż 100 drzew/ha</a:t>
            </a:r>
            <a:r>
              <a:rPr lang="pl-PL" sz="1400" dirty="0" smtClean="0">
                <a:solidFill>
                  <a:srgbClr val="00CC00"/>
                </a:solidFill>
                <a:latin typeface="Arial" charset="0"/>
              </a:rPr>
              <a:t>*</a:t>
            </a:r>
            <a:r>
              <a:rPr lang="pl-PL" sz="1400" dirty="0" smtClean="0">
                <a:latin typeface="Arial" charset="0"/>
              </a:rPr>
              <a:t>   (limitu nie stosuje się do płatności rolno-środowiskowo-klimatycznych)</a:t>
            </a:r>
          </a:p>
          <a:p>
            <a:pPr lvl="1" algn="just">
              <a:buClr>
                <a:srgbClr val="EF2A03"/>
              </a:buClr>
              <a:buSzPct val="70000"/>
              <a:buFont typeface="Wingdings" pitchFamily="2" charset="2"/>
              <a:buChar char="q"/>
            </a:pPr>
            <a:r>
              <a:rPr lang="pl-PL" sz="1400" dirty="0" smtClean="0">
                <a:latin typeface="Arial" charset="0"/>
              </a:rPr>
              <a:t>jeżeli nie została podjęta decyzja</a:t>
            </a:r>
            <a:r>
              <a:rPr lang="pl-PL" sz="1400" dirty="0" smtClean="0">
                <a:solidFill>
                  <a:srgbClr val="00CC00"/>
                </a:solidFill>
                <a:latin typeface="Arial" charset="0"/>
              </a:rPr>
              <a:t>*</a:t>
            </a:r>
            <a:r>
              <a:rPr lang="pl-PL" sz="1400" dirty="0" smtClean="0">
                <a:latin typeface="Arial" charset="0"/>
              </a:rPr>
              <a:t> o stosowaniu systemu proporcjonalnego zasady te stosuje się do rozrzuconych drzew owocowych dających powtarzające się zbiory, do rozrzuconych drzew nadających się do wypasu na trwałych użytkach zielonych oraz do TUZ z rozrzuconymi elementami krajobrazu i drzewami   </a:t>
            </a:r>
          </a:p>
          <a:p>
            <a:pPr marL="993775" lvl="1" algn="just">
              <a:buClr>
                <a:srgbClr val="EF2A03"/>
              </a:buClr>
              <a:buSzPct val="70000"/>
              <a:buFont typeface="Wingdings" pitchFamily="2" charset="2"/>
              <a:buNone/>
            </a:pPr>
            <a:r>
              <a:rPr lang="pl-PL" sz="1200" dirty="0" smtClean="0">
                <a:latin typeface="Arial" charset="0"/>
              </a:rPr>
              <a:t>* </a:t>
            </a:r>
            <a:r>
              <a:rPr lang="pl-PL" sz="1200" dirty="0" smtClean="0">
                <a:solidFill>
                  <a:srgbClr val="008000"/>
                </a:solidFill>
                <a:latin typeface="Arial" charset="0"/>
              </a:rPr>
              <a:t>do określenia przez państwo członkowskie (rozporządzenie </a:t>
            </a:r>
            <a:r>
              <a:rPr lang="pl-PL" sz="1200" dirty="0" err="1" smtClean="0">
                <a:solidFill>
                  <a:srgbClr val="008000"/>
                </a:solidFill>
                <a:latin typeface="Arial" charset="0"/>
              </a:rPr>
              <a:t>MRiRW</a:t>
            </a:r>
            <a:r>
              <a:rPr lang="pl-PL" sz="1200" dirty="0" smtClean="0">
                <a:solidFill>
                  <a:srgbClr val="008000"/>
                </a:solidFill>
                <a:latin typeface="Arial" charset="0"/>
              </a:rPr>
              <a:t>)</a:t>
            </a:r>
          </a:p>
          <a:p>
            <a:pPr algn="just">
              <a:buClr>
                <a:srgbClr val="EF2A03"/>
              </a:buClr>
              <a:buNone/>
            </a:pPr>
            <a:endParaRPr lang="pl-PL" sz="1800" dirty="0" smtClean="0"/>
          </a:p>
          <a:p>
            <a:pP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a:t>
            </a:r>
            <a:br>
              <a:rPr lang="pl-PL" dirty="0" smtClean="0">
                <a:solidFill>
                  <a:srgbClr val="C00000"/>
                </a:solidFill>
              </a:rPr>
            </a:br>
            <a:r>
              <a:rPr lang="pl-PL" dirty="0" smtClean="0">
                <a:solidFill>
                  <a:srgbClr val="C00000"/>
                </a:solidFill>
              </a:rPr>
              <a:t>- szacowana stawka -</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1" algn="just">
              <a:buClr>
                <a:srgbClr val="EF2A03"/>
              </a:buClr>
              <a:buFontTx/>
              <a:buChar char="•"/>
            </a:pPr>
            <a:endParaRPr lang="pl-PL" sz="1800" dirty="0" smtClean="0"/>
          </a:p>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r>
              <a:rPr lang="pl-PL" sz="2400" b="1" dirty="0" smtClean="0"/>
              <a:t>Szacowana stawka jednolitej płatności obszarowej (JPO) w 2015 r.:</a:t>
            </a:r>
          </a:p>
          <a:p>
            <a:pPr lvl="1" algn="ctr">
              <a:buClr>
                <a:srgbClr val="EF2A03"/>
              </a:buClr>
              <a:buNone/>
            </a:pPr>
            <a:r>
              <a:rPr lang="pl-PL" sz="2400" dirty="0" smtClean="0"/>
              <a:t>110 EUR/ha</a:t>
            </a:r>
          </a:p>
          <a:p>
            <a:pPr lvl="1" algn="ctr">
              <a:buClr>
                <a:srgbClr val="EF2A03"/>
              </a:buClr>
              <a:buNone/>
            </a:pPr>
            <a:endParaRPr lang="pl-PL" sz="2400" dirty="0" smtClean="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Rolnik aktywny zawodowo</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a:t>
            </a:r>
            <a:endParaRPr lang="pl-PL" dirty="0">
              <a:solidFill>
                <a:srgbClr val="C00000"/>
              </a:solidFill>
            </a:endParaRPr>
          </a:p>
        </p:txBody>
      </p:sp>
      <p:sp>
        <p:nvSpPr>
          <p:cNvPr id="3" name="Symbol zastępczy zawartości 2"/>
          <p:cNvSpPr>
            <a:spLocks noGrp="1"/>
          </p:cNvSpPr>
          <p:nvPr>
            <p:ph idx="1"/>
          </p:nvPr>
        </p:nvSpPr>
        <p:spPr>
          <a:xfrm>
            <a:off x="285720" y="1772816"/>
            <a:ext cx="8678768" cy="4799456"/>
          </a:xfrm>
        </p:spPr>
        <p:txBody>
          <a:bodyPr/>
          <a:lstStyle/>
          <a:p>
            <a:pPr algn="just">
              <a:buClr>
                <a:srgbClr val="EF2A03"/>
              </a:buClr>
              <a:buFont typeface="Wingdings" pitchFamily="2" charset="2"/>
              <a:buChar char="q"/>
            </a:pPr>
            <a:r>
              <a:rPr lang="pl-PL" sz="1800" b="1" dirty="0" smtClean="0"/>
              <a:t>Rolnik aktywny zawodowo </a:t>
            </a:r>
            <a:r>
              <a:rPr lang="pl-PL" sz="1800" b="1" dirty="0" err="1" smtClean="0"/>
              <a:t>vs</a:t>
            </a:r>
            <a:r>
              <a:rPr lang="pl-PL" sz="1800" b="1" dirty="0" smtClean="0"/>
              <a:t>. PROW 2014-2020:</a:t>
            </a:r>
            <a:endParaRPr lang="pl-PL" sz="1800" dirty="0" smtClean="0"/>
          </a:p>
          <a:p>
            <a:pPr algn="just">
              <a:buClr>
                <a:srgbClr val="EF2A03"/>
              </a:buClr>
              <a:buNone/>
            </a:pPr>
            <a:r>
              <a:rPr lang="pl-PL" sz="1800" dirty="0" smtClean="0"/>
              <a:t>	</a:t>
            </a:r>
          </a:p>
          <a:p>
            <a:pPr algn="just">
              <a:buClr>
                <a:srgbClr val="EF2A03"/>
              </a:buClr>
              <a:buNone/>
            </a:pPr>
            <a:r>
              <a:rPr lang="pl-PL" sz="1800" dirty="0"/>
              <a:t>	</a:t>
            </a:r>
            <a:r>
              <a:rPr lang="pl-PL" sz="1800" dirty="0" smtClean="0"/>
              <a:t>Schematy wsparcia w ramach PROW 2014-2020 wymagające spełnienia definicji rolnika czynnego zawodowo:</a:t>
            </a:r>
          </a:p>
          <a:p>
            <a:pPr lvl="1" algn="just">
              <a:buClr>
                <a:srgbClr val="EF2A03"/>
              </a:buClr>
              <a:buFont typeface="Arial" pitchFamily="34" charset="0"/>
              <a:buChar char="•"/>
            </a:pPr>
            <a:r>
              <a:rPr lang="pl-PL" sz="1800" dirty="0" smtClean="0"/>
              <a:t>Systemy jakości produktów rolnych i środków spożywczych</a:t>
            </a:r>
          </a:p>
          <a:p>
            <a:pPr lvl="1" algn="just">
              <a:buClr>
                <a:srgbClr val="EF2A03"/>
              </a:buClr>
              <a:buFont typeface="Arial" pitchFamily="34" charset="0"/>
              <a:buChar char="•"/>
            </a:pPr>
            <a:r>
              <a:rPr lang="pl-PL" sz="1800" dirty="0" smtClean="0"/>
              <a:t>Pomoc na rozpoczęcie działalności gospodarczej na rzecz młodych rolników</a:t>
            </a:r>
          </a:p>
          <a:p>
            <a:pPr lvl="1" algn="just">
              <a:buClr>
                <a:srgbClr val="EF2A03"/>
              </a:buClr>
              <a:buFont typeface="Arial" pitchFamily="34" charset="0"/>
              <a:buChar char="•"/>
            </a:pPr>
            <a:r>
              <a:rPr lang="pl-PL" sz="1800" dirty="0" smtClean="0"/>
              <a:t>Rolnictwo ekologiczne</a:t>
            </a:r>
          </a:p>
          <a:p>
            <a:pPr lvl="1" algn="just">
              <a:buClr>
                <a:srgbClr val="EF2A03"/>
              </a:buClr>
              <a:buFont typeface="Arial" pitchFamily="34" charset="0"/>
              <a:buChar char="•"/>
            </a:pPr>
            <a:r>
              <a:rPr lang="pl-PL" sz="1800" dirty="0" smtClean="0"/>
              <a:t>Płatności dla obszarów z ograniczeniami naturalnymi lub innymi szczególnymi ograniczeniami (ONW)</a:t>
            </a:r>
          </a:p>
          <a:p>
            <a:pPr lvl="1" algn="just">
              <a:buClr>
                <a:srgbClr val="EF2A03"/>
              </a:buClr>
              <a:buFont typeface="Arial" pitchFamily="34" charset="0"/>
              <a:buChar char="•"/>
            </a:pPr>
            <a:r>
              <a:rPr lang="pl-PL" sz="1800" dirty="0" smtClean="0"/>
              <a:t>Zarządzanie ryzykiem (ubezpieczenie upraw, fundusze wzajemnego inwestowania, stabilizacja dochodów)</a:t>
            </a:r>
          </a:p>
          <a:p>
            <a:pPr lvl="1" algn="just">
              <a:buClr>
                <a:srgbClr val="EF2A03"/>
              </a:buClr>
              <a:buFontTx/>
              <a:buChar char="•"/>
            </a:pPr>
            <a:endParaRPr lang="pl-PL" sz="1800" dirty="0" smtClean="0"/>
          </a:p>
          <a:p>
            <a:pPr lvl="1" algn="just">
              <a:buClr>
                <a:srgbClr val="EF2A03"/>
              </a:buClr>
              <a:buFontTx/>
              <a:buChar char="•"/>
            </a:pPr>
            <a:endParaRPr lang="pl-PL" sz="1800" dirty="0" smtClean="0"/>
          </a:p>
          <a:p>
            <a:pP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(wprowadzenie)</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algn="just">
              <a:buClr>
                <a:srgbClr val="EF2A03"/>
              </a:buClr>
              <a:buFont typeface="Wingdings" pitchFamily="2" charset="2"/>
              <a:buChar char="q"/>
            </a:pPr>
            <a:r>
              <a:rPr lang="pl-PL" sz="1800" b="1" dirty="0" smtClean="0"/>
              <a:t>Zasada działania definicji:</a:t>
            </a:r>
            <a:endParaRPr lang="pl-PL" sz="1800" dirty="0" smtClean="0"/>
          </a:p>
          <a:p>
            <a:pPr lvl="1" algn="just">
              <a:buClr>
                <a:srgbClr val="EF2A03"/>
              </a:buClr>
              <a:buFontTx/>
              <a:buChar char="•"/>
            </a:pPr>
            <a:r>
              <a:rPr lang="pl-PL" sz="1800" dirty="0" smtClean="0"/>
              <a:t>Zasada ta sprowadzać się będzie do tego, że rolnik, który nie spełni wymogów określonych w definicji zostanie wykluczony w danym roku z wszystkich płatności bezpośrednich, a w przypadku niektórych działań PROW 2014-2020 uznany zostanie za rolnika nie spełniającego kryteriów kwalifikowalności lub warunków otrzymania wsparcia.</a:t>
            </a:r>
          </a:p>
          <a:p>
            <a:pPr lvl="1" algn="just">
              <a:buClr>
                <a:srgbClr val="EF2A03"/>
              </a:buClr>
              <a:buFontTx/>
              <a:buChar char="•"/>
            </a:pPr>
            <a:r>
              <a:rPr lang="pl-PL" sz="1800" dirty="0" smtClean="0"/>
              <a:t>W przypadku polskich rolników ubiegających się o płatności bezpośrednie w 2015 r., każdy beneficjent, który w roku 2014 otrzymał łączną kwotę płatności bezpośrednich (z wyłączeniem przejściowego wsparcia krajowego) </a:t>
            </a:r>
            <a:r>
              <a:rPr lang="pl-PL" sz="1800" b="1" dirty="0" smtClean="0"/>
              <a:t>nie większą niż 5000 EUR </a:t>
            </a:r>
            <a:r>
              <a:rPr lang="pl-PL" sz="1800" dirty="0" smtClean="0"/>
              <a:t>(przed uwzględnieniem ewentualnych zmniejszeń i wykluczeń), zostanie automatycznie uznany za rolnika aktywnego zawodowo i uczestnictwo w systemie wsparcia nie będzie się dla niego wiązało z żadnymi dodatkowymi zobowiązaniami.</a:t>
            </a:r>
          </a:p>
          <a:p>
            <a:pPr lvl="1" algn="just">
              <a:buClr>
                <a:srgbClr val="EF2A03"/>
              </a:buClr>
              <a:buFontTx/>
              <a:buChar char="•"/>
            </a:pPr>
            <a:r>
              <a:rPr lang="pl-PL" sz="1800" dirty="0" smtClean="0"/>
              <a:t>Dopiero w pozostałych przypadkach obowiązywać będą zasady wyłączenia podmiotów  prowadzących działalność z „ negatywnej listy” i zasady ew. udokumentowania aktywności zawodowej w rolnictwie.</a:t>
            </a:r>
          </a:p>
          <a:p>
            <a:pP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lstStyle/>
          <a:p>
            <a:pPr>
              <a:defRPr/>
            </a:pPr>
            <a:r>
              <a:rPr lang="pl-PL" dirty="0" smtClean="0"/>
              <a:t>3</a:t>
            </a:r>
            <a:endParaRPr lang="pl-PL" dirty="0"/>
          </a:p>
        </p:txBody>
      </p:sp>
      <p:graphicFrame>
        <p:nvGraphicFramePr>
          <p:cNvPr id="8" name="Wykres 7"/>
          <p:cNvGraphicFramePr/>
          <p:nvPr/>
        </p:nvGraphicFramePr>
        <p:xfrm>
          <a:off x="1524000" y="928670"/>
          <a:ext cx="6096000" cy="45323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410388"/>
          </a:xfrm>
        </p:spPr>
        <p:txBody>
          <a:bodyPr/>
          <a:lstStyle/>
          <a:p>
            <a:r>
              <a:rPr lang="pl-PL" dirty="0" smtClean="0">
                <a:solidFill>
                  <a:srgbClr val="C00000"/>
                </a:solidFill>
              </a:rPr>
              <a:t>Rolnik aktywny zawodowo (1/4)</a:t>
            </a:r>
            <a:endParaRPr lang="pl-PL" dirty="0">
              <a:solidFill>
                <a:srgbClr val="C00000"/>
              </a:solidFill>
            </a:endParaRPr>
          </a:p>
        </p:txBody>
      </p:sp>
      <p:sp>
        <p:nvSpPr>
          <p:cNvPr id="3" name="Symbol zastępczy zawartości 2"/>
          <p:cNvSpPr>
            <a:spLocks noGrp="1"/>
          </p:cNvSpPr>
          <p:nvPr>
            <p:ph idx="1"/>
          </p:nvPr>
        </p:nvSpPr>
        <p:spPr>
          <a:xfrm>
            <a:off x="285720" y="1196752"/>
            <a:ext cx="8678768" cy="5544616"/>
          </a:xfrm>
        </p:spPr>
        <p:txBody>
          <a:bodyPr/>
          <a:lstStyle/>
          <a:p>
            <a:pPr algn="just">
              <a:buClr>
                <a:srgbClr val="EF2A03"/>
              </a:buClr>
              <a:buFont typeface="Wingdings" pitchFamily="2" charset="2"/>
              <a:buChar char="q"/>
            </a:pPr>
            <a:r>
              <a:rPr lang="pl-PL" sz="1800" b="1" dirty="0" smtClean="0"/>
              <a:t>Podmioty (osoby fizyczne lub prawne) „odgórnie” objęte wyłączeniem z płatności bezpośrednich (tzw. nierolnicze rodzaje działalności):</a:t>
            </a:r>
            <a:endParaRPr lang="pl-PL" sz="1800" dirty="0" smtClean="0"/>
          </a:p>
          <a:p>
            <a:pPr lvl="1" algn="just">
              <a:buClr>
                <a:srgbClr val="EF2A03"/>
              </a:buClr>
              <a:buFontTx/>
              <a:buChar char="•"/>
            </a:pPr>
            <a:r>
              <a:rPr lang="pl-PL" sz="1800" dirty="0" smtClean="0"/>
              <a:t>Podmioty administrujące portami lotniczymi</a:t>
            </a:r>
          </a:p>
          <a:p>
            <a:pPr lvl="1" algn="just">
              <a:buClr>
                <a:srgbClr val="EF2A03"/>
              </a:buClr>
              <a:buFontTx/>
              <a:buChar char="•"/>
            </a:pPr>
            <a:r>
              <a:rPr lang="pl-PL" sz="1800" dirty="0" smtClean="0"/>
              <a:t>Podmioty administrujące wodociągami</a:t>
            </a:r>
          </a:p>
          <a:p>
            <a:pPr lvl="1" algn="just">
              <a:buClr>
                <a:srgbClr val="EF2A03"/>
              </a:buClr>
              <a:buFontTx/>
              <a:buChar char="•"/>
            </a:pPr>
            <a:r>
              <a:rPr lang="pl-PL" sz="1800" dirty="0" smtClean="0"/>
              <a:t>Podmioty administrujące trwałymi terenami sportowymi i rekreacyjnymi</a:t>
            </a:r>
          </a:p>
          <a:p>
            <a:pPr lvl="1" algn="just">
              <a:buClr>
                <a:srgbClr val="EF2A03"/>
              </a:buClr>
              <a:buFontTx/>
              <a:buChar char="•"/>
            </a:pPr>
            <a:r>
              <a:rPr lang="pl-PL" sz="1800" dirty="0" smtClean="0"/>
              <a:t>Podmioty świadczące usługi przewozu kolejowego</a:t>
            </a:r>
          </a:p>
          <a:p>
            <a:pPr lvl="1" algn="just">
              <a:buClr>
                <a:srgbClr val="EF2A03"/>
              </a:buClr>
              <a:buFontTx/>
              <a:buChar char="•"/>
            </a:pPr>
            <a:r>
              <a:rPr lang="pl-PL" sz="1800" dirty="0" smtClean="0"/>
              <a:t>Podmioty świadczące usługi w zakresie obrotu nieruchomościami</a:t>
            </a:r>
          </a:p>
          <a:p>
            <a:pPr lvl="1" algn="ctr">
              <a:buClr>
                <a:srgbClr val="EF2A03"/>
              </a:buClr>
              <a:buNone/>
            </a:pPr>
            <a:r>
              <a:rPr lang="pl-PL" sz="1800" dirty="0" smtClean="0"/>
              <a:t>Niemniej jednak:</a:t>
            </a:r>
          </a:p>
          <a:p>
            <a:pPr lvl="0" algn="just">
              <a:buClr>
                <a:srgbClr val="EF2A03"/>
              </a:buClr>
              <a:buFont typeface="Wingdings" pitchFamily="2" charset="2"/>
              <a:buChar char="q"/>
            </a:pPr>
            <a:r>
              <a:rPr lang="pl-PL" sz="1800" b="1" dirty="0" smtClean="0">
                <a:solidFill>
                  <a:srgbClr val="000000"/>
                </a:solidFill>
              </a:rPr>
              <a:t>Powyższe podmioty będą miały możliwość wykazania, że spełniają kryteria rolnika aktywnego zawodowo poprzez udokumentowanie, że:</a:t>
            </a:r>
          </a:p>
          <a:p>
            <a:pPr lvl="1" algn="just">
              <a:buClr>
                <a:srgbClr val="EF2A03"/>
              </a:buClr>
              <a:buFont typeface="Arial" pitchFamily="34" charset="0"/>
              <a:buChar char="•"/>
            </a:pPr>
            <a:r>
              <a:rPr lang="pl-PL" dirty="0" smtClean="0"/>
              <a:t>roczna kwota płatności bezpośrednich wynosi co najmniej 5 % całości przychodów uzyskanych z działalności pozarolniczej w ostatnim roku obrotowym, za który dowody takie są dostępne</a:t>
            </a:r>
          </a:p>
          <a:p>
            <a:pPr lvl="1" algn="just">
              <a:buClr>
                <a:srgbClr val="EF2A03"/>
              </a:buClr>
              <a:buFont typeface="Arial" pitchFamily="34" charset="0"/>
              <a:buChar char="•"/>
            </a:pPr>
            <a:r>
              <a:rPr lang="pl-PL" dirty="0" smtClean="0"/>
              <a:t>ich działalność rolnicza nie ma charakteru marginalnego – test 1/3 przychodów z działalności rolniczej (całość przychodów  z działalności rolniczej stanowi co najmniej 1/3 całości przychodów), lub</a:t>
            </a:r>
          </a:p>
          <a:p>
            <a:pPr lvl="1" algn="just">
              <a:buClr>
                <a:srgbClr val="EF2A03"/>
              </a:buClr>
              <a:buFont typeface="Arial" pitchFamily="34" charset="0"/>
              <a:buChar char="•"/>
            </a:pPr>
            <a:r>
              <a:rPr lang="pl-PL" dirty="0" smtClean="0"/>
              <a:t>ich główną działalność gospodarczą lub przedmiot działalności stanowi wykonywanie działalności rolniczej  -  urzędowe rejestry przedsiębiorstw</a:t>
            </a: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(2/4)</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endParaRPr lang="pl-PL" sz="1800" b="1" dirty="0" smtClean="0">
              <a:solidFill>
                <a:srgbClr val="000000"/>
              </a:solidFill>
            </a:endParaRPr>
          </a:p>
          <a:p>
            <a:pPr lvl="0" algn="just">
              <a:buClr>
                <a:srgbClr val="EF2A03"/>
              </a:buClr>
              <a:buFont typeface="Wingdings" pitchFamily="2" charset="2"/>
              <a:buChar char="q"/>
            </a:pPr>
            <a:endParaRPr lang="pl-PL" sz="1800" b="1" dirty="0">
              <a:solidFill>
                <a:srgbClr val="000000"/>
              </a:solidFill>
            </a:endParaRPr>
          </a:p>
          <a:p>
            <a:pPr lvl="0" algn="just">
              <a:buClr>
                <a:srgbClr val="EF2A03"/>
              </a:buClr>
              <a:buFont typeface="Wingdings" pitchFamily="2" charset="2"/>
              <a:buChar char="q"/>
            </a:pPr>
            <a:r>
              <a:rPr lang="pl-PL" sz="1800" b="1" dirty="0" smtClean="0">
                <a:solidFill>
                  <a:srgbClr val="000000"/>
                </a:solidFill>
              </a:rPr>
              <a:t>Ogólna zasada uznawania rolników za aktywnych zawodowo:</a:t>
            </a:r>
          </a:p>
          <a:p>
            <a:pPr lvl="0" algn="just">
              <a:buClr>
                <a:srgbClr val="EF2A03"/>
              </a:buClr>
              <a:buFont typeface="Wingdings" pitchFamily="2" charset="2"/>
              <a:buChar char="q"/>
            </a:pPr>
            <a:endParaRPr lang="pl-PL" sz="1800" b="1" dirty="0">
              <a:solidFill>
                <a:srgbClr val="000000"/>
              </a:solidFill>
            </a:endParaRPr>
          </a:p>
          <a:p>
            <a:pPr lvl="1" algn="just">
              <a:buClr>
                <a:srgbClr val="EF2A03"/>
              </a:buClr>
              <a:buFont typeface="Arial" pitchFamily="34" charset="0"/>
              <a:buChar char="•"/>
            </a:pPr>
            <a:r>
              <a:rPr lang="pl-PL" sz="1800" dirty="0" smtClean="0"/>
              <a:t>Rolnicy, w przypadku których łączna otrzymana kwota płatności bezpośrednich w poprzednim roku (tj. dla roku 2015 w roku 2014) nie przekracza 5000 EUR (przed zmniejszeniami i wykluczeniami), tj. tzw. granicznej kwoty płatności bezpośrednich</a:t>
            </a:r>
          </a:p>
          <a:p>
            <a:pPr marL="457200" lvl="1" indent="0" algn="just">
              <a:buClr>
                <a:srgbClr val="EF2A03"/>
              </a:buClr>
              <a:buNone/>
            </a:pPr>
            <a:endParaRPr lang="pl-PL" sz="1800" dirty="0" smtClean="0"/>
          </a:p>
          <a:p>
            <a:pPr lvl="1" algn="just">
              <a:buClr>
                <a:srgbClr val="EF2A03"/>
              </a:buClr>
              <a:buFont typeface="Arial" pitchFamily="34" charset="0"/>
              <a:buChar char="•"/>
            </a:pPr>
            <a:r>
              <a:rPr lang="pl-PL" sz="1800" dirty="0" smtClean="0"/>
              <a:t>Pozwoli to na automatyczne uznanie blisko </a:t>
            </a:r>
            <a:r>
              <a:rPr lang="pl-PL" sz="1800" b="1" dirty="0" smtClean="0"/>
              <a:t>91% rolników </a:t>
            </a:r>
            <a:r>
              <a:rPr lang="pl-PL" sz="1800" dirty="0" smtClean="0"/>
              <a:t>dysponujących łącznie 7,1 mln h</a:t>
            </a:r>
            <a:r>
              <a:rPr lang="pl-PL" sz="1800" b="1" dirty="0" smtClean="0"/>
              <a:t>a </a:t>
            </a:r>
            <a:r>
              <a:rPr lang="pl-PL" sz="1800" dirty="0" smtClean="0"/>
              <a:t>powierzchni użytków rolnych (50,52%) za </a:t>
            </a:r>
            <a:r>
              <a:rPr lang="pl-PL" sz="1800" b="1" dirty="0" smtClean="0"/>
              <a:t>aktywnych zawodowo</a:t>
            </a:r>
          </a:p>
          <a:p>
            <a:pPr lvl="1" algn="just">
              <a:buClr>
                <a:srgbClr val="EF2A03"/>
              </a:buClr>
              <a:buFont typeface="Arial" pitchFamily="34" charset="0"/>
              <a:buChar char="•"/>
            </a:pPr>
            <a:endParaRPr lang="pl-PL" sz="1800" dirty="0"/>
          </a:p>
          <a:p>
            <a:pPr marL="457200" lvl="1" indent="0" algn="just">
              <a:buClr>
                <a:srgbClr val="EF2A03"/>
              </a:buClr>
              <a:buNone/>
            </a:pPr>
            <a:endParaRPr lang="pl-PL" dirty="0" smtClean="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(3/4)</a:t>
            </a:r>
            <a:endParaRPr lang="pl-PL"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lvl="0" algn="just">
              <a:buClr>
                <a:srgbClr val="EF2A03"/>
              </a:buClr>
              <a:buFont typeface="Wingdings" pitchFamily="2" charset="2"/>
              <a:buChar char="q"/>
            </a:pPr>
            <a:r>
              <a:rPr lang="pl-PL" sz="1800" b="1" dirty="0" smtClean="0">
                <a:solidFill>
                  <a:srgbClr val="000000"/>
                </a:solidFill>
              </a:rPr>
              <a:t>Postępowanie w przypadku podmiotów „z listy” wykazujących i dokumentujących, że spełniają wymogi definicji rolnika aktywnego zawodowo:</a:t>
            </a:r>
          </a:p>
          <a:p>
            <a:pPr lvl="1" algn="just">
              <a:buClr>
                <a:srgbClr val="EF2A03"/>
              </a:buClr>
              <a:buFont typeface="Arial" pitchFamily="34" charset="0"/>
              <a:buChar char="•"/>
            </a:pPr>
            <a:r>
              <a:rPr lang="pl-PL" dirty="0" smtClean="0"/>
              <a:t>Przychody brutto z działalności rolniczej: przychody, które rolnik uzyskał ze swej działalności rolniczej prowadzonej w jego gospodarstwie, obejmujące wsparcie unijne, jak również wszelką pomoc krajową przyznaną w odniesieniu do działalności rolniczej</a:t>
            </a:r>
          </a:p>
          <a:p>
            <a:pPr lvl="1" indent="-22225" algn="just">
              <a:buClr>
                <a:srgbClr val="EF2A03"/>
              </a:buClr>
              <a:buNone/>
            </a:pPr>
            <a:r>
              <a:rPr lang="pl-PL" dirty="0" smtClean="0"/>
              <a:t>Przychody z przetwarzania produktów rolnych otrzymanych w gospodarstwie uznaje się za przychody z działalności rolniczej, pod warunkiem że przetworzone produkty pozostają własnością rolnika i że wynikiem takiego przetwarzania jest inny produkt rolny</a:t>
            </a:r>
          </a:p>
          <a:p>
            <a:pPr lvl="1" indent="-22225" algn="just">
              <a:buClr>
                <a:srgbClr val="EF2A03"/>
              </a:buClr>
              <a:buNone/>
            </a:pPr>
            <a:r>
              <a:rPr lang="pl-PL" dirty="0" smtClean="0"/>
              <a:t>Wszystkie pozostałe przychody uważa się za przychody z działalności pozarolniczej</a:t>
            </a:r>
          </a:p>
          <a:p>
            <a:pPr lvl="1" algn="just">
              <a:buClr>
                <a:srgbClr val="EF2A03"/>
              </a:buClr>
              <a:buFont typeface="Arial" pitchFamily="34" charset="0"/>
              <a:buChar char="•"/>
            </a:pPr>
            <a:r>
              <a:rPr lang="pl-PL" dirty="0" smtClean="0"/>
              <a:t>Roczna kwota płatności bezpośrednich: kwota płatności bezpośrednich przysługująca danemu rolnikowi, do której rolnik ten był uprawniony za ostatni rok obrotowy, za który dostępne są dowody dotyczące przychodów uzyskanych z działalności pozarolniczej. </a:t>
            </a:r>
          </a:p>
          <a:p>
            <a:pPr lvl="1" algn="just">
              <a:buClr>
                <a:srgbClr val="EF2A03"/>
              </a:buClr>
              <a:buFont typeface="Arial" pitchFamily="34" charset="0"/>
              <a:buChar char="•"/>
            </a:pPr>
            <a:r>
              <a:rPr lang="pl-PL" dirty="0" smtClean="0"/>
              <a:t>Jeżeli ostatni rok obrotowy to rok 2014 lub wcześniejszy, roczną kwotą płatności bezpośrednich jest łączna kwota płatności bezpośrednich, do których rolnik był uprawniony przed zmniejszeniami i wykluczeniami.</a:t>
            </a:r>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Rolnik aktywny zawodowo (4/4)</a:t>
            </a:r>
            <a:endParaRPr lang="pl-PL" dirty="0">
              <a:solidFill>
                <a:srgbClr val="C00000"/>
              </a:solidFill>
            </a:endParaRPr>
          </a:p>
        </p:txBody>
      </p:sp>
      <p:sp>
        <p:nvSpPr>
          <p:cNvPr id="3" name="Symbol zastępczy zawartości 2"/>
          <p:cNvSpPr>
            <a:spLocks noGrp="1"/>
          </p:cNvSpPr>
          <p:nvPr>
            <p:ph idx="1"/>
          </p:nvPr>
        </p:nvSpPr>
        <p:spPr>
          <a:xfrm>
            <a:off x="285720" y="1357298"/>
            <a:ext cx="8534752" cy="5214974"/>
          </a:xfrm>
        </p:spPr>
        <p:txBody>
          <a:bodyPr/>
          <a:lstStyle/>
          <a:p>
            <a:pPr lvl="0" algn="just">
              <a:buClr>
                <a:srgbClr val="EF2A03"/>
              </a:buClr>
              <a:buFont typeface="Wingdings" pitchFamily="2" charset="2"/>
              <a:buChar char="q"/>
            </a:pPr>
            <a:r>
              <a:rPr lang="pl-PL" sz="1800" b="1" dirty="0" smtClean="0">
                <a:solidFill>
                  <a:srgbClr val="000000"/>
                </a:solidFill>
              </a:rPr>
              <a:t>Postępowanie w przypadku podmiotów „z listy” wykazujących i dokumentujących, że spełniają wymogi definicji rolnika aktywnego zawodowo:</a:t>
            </a:r>
          </a:p>
          <a:p>
            <a:pPr lvl="1" algn="just">
              <a:buClr>
                <a:srgbClr val="EF2A03"/>
              </a:buClr>
              <a:buFont typeface="Arial" pitchFamily="34" charset="0"/>
              <a:buChar char="•"/>
            </a:pPr>
            <a:r>
              <a:rPr lang="pl-PL" dirty="0" smtClean="0"/>
              <a:t>Jeżeli dany rolnik nie złożył wniosku o przyznanie pomocy dotyczącego płatności bezpośrednich w ostatnim roku obrotowym, państwa członkowskie określają łączną kwotę płatności bezpośrednich mnożąc liczbę kwalifikujących się hektarów zgłoszonych przez tego rolnika w roku złożenia wniosku o przyznanie pomocy (tj. w 2015 r.) przez średnią krajową płatność na hektar w ramach wsparcia bezpośredniego</a:t>
            </a:r>
          </a:p>
          <a:p>
            <a:pPr lvl="1" algn="just">
              <a:buClr>
                <a:srgbClr val="EF2A03"/>
              </a:buClr>
              <a:buFont typeface="Arial" pitchFamily="34" charset="0"/>
              <a:buChar char="•"/>
            </a:pPr>
            <a:r>
              <a:rPr lang="pl-PL" dirty="0" smtClean="0"/>
              <a:t>Marginalny charakter działalności: działalność rolnicza nie ma charakteru marginalnego, jeżeli całość przychodów uzyskanych z działalności rolniczej w ostatnim roku obrotowym, za który dowody takie są dostępne, stanowi co najmniej jedną trzecią całości przychodów uzyskanych w ostatnim roku obrotowym, za który dowody takie są dostępne</a:t>
            </a:r>
          </a:p>
          <a:p>
            <a:pPr lvl="1" algn="just">
              <a:buClr>
                <a:srgbClr val="EF2A03"/>
              </a:buClr>
              <a:buFont typeface="Arial" pitchFamily="34" charset="0"/>
              <a:buChar char="•"/>
            </a:pPr>
            <a:r>
              <a:rPr lang="pl-PL" dirty="0" smtClean="0"/>
              <a:t>Główny wymiar działalności: działalność rolnicza stanowi główną działalność gospodarczą lub przedmiot działalności osoby prawnej, jeżeli została zarejestrowana jako główna działalność gospodarcza lub przedmiot działalności w urzędowym rejestrze przedsiębiorstw lub jakiejkolwiek równoważnej urzędowej ewidencji danego państwa członkowskiego. W przypadku osoby fizycznej wymagana jest równoważna ewidencja</a:t>
            </a:r>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Płatność dla młodych rolników</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(1/4)</a:t>
            </a:r>
            <a:endParaRPr lang="pl-PL" dirty="0">
              <a:solidFill>
                <a:srgbClr val="C00000"/>
              </a:solidFill>
            </a:endParaRPr>
          </a:p>
        </p:txBody>
      </p:sp>
      <p:sp>
        <p:nvSpPr>
          <p:cNvPr id="3" name="Symbol zastępczy zawartości 2"/>
          <p:cNvSpPr>
            <a:spLocks noGrp="1"/>
          </p:cNvSpPr>
          <p:nvPr>
            <p:ph idx="1"/>
          </p:nvPr>
        </p:nvSpPr>
        <p:spPr>
          <a:xfrm>
            <a:off x="285720" y="1071546"/>
            <a:ext cx="8606760" cy="5500726"/>
          </a:xfrm>
        </p:spPr>
        <p:txBody>
          <a:bodyPr/>
          <a:lstStyle/>
          <a:p>
            <a:pPr lvl="0" algn="just">
              <a:buClr>
                <a:srgbClr val="EF2A03"/>
              </a:buClr>
              <a:buFont typeface="Wingdings" pitchFamily="2" charset="2"/>
              <a:buChar char="q"/>
            </a:pPr>
            <a:r>
              <a:rPr lang="pl-PL" sz="2400" b="1" dirty="0" smtClean="0">
                <a:solidFill>
                  <a:srgbClr val="000000"/>
                </a:solidFill>
              </a:rPr>
              <a:t>Ogólne cechy płatności:</a:t>
            </a:r>
          </a:p>
          <a:p>
            <a:pPr lvl="1" algn="just">
              <a:buClr>
                <a:srgbClr val="EF2A03"/>
              </a:buClr>
              <a:buFont typeface="Arial" pitchFamily="34" charset="0"/>
              <a:buChar char="•"/>
            </a:pPr>
            <a:r>
              <a:rPr lang="pl-PL" sz="2400" dirty="0" smtClean="0"/>
              <a:t>Płatność dodatkowa, roczna dla określonej grupy rolników (do obowiązkowego stosowania przez państwo członkowskie)</a:t>
            </a:r>
          </a:p>
          <a:p>
            <a:pPr lvl="1" algn="just">
              <a:buClr>
                <a:srgbClr val="EF2A03"/>
              </a:buClr>
              <a:buFont typeface="Arial" pitchFamily="34" charset="0"/>
              <a:buChar char="•"/>
            </a:pPr>
            <a:r>
              <a:rPr lang="pl-PL" sz="2400" dirty="0" smtClean="0"/>
              <a:t>Płatność przyznawana jest na rolnika na okres maksymalnie pięciu lat. Okres ten skraca się o liczbę lat, które upłynęły między rozpoczęciem działalności, a pierwszym złożeniem wniosku o płatność dla młodych rolników</a:t>
            </a:r>
          </a:p>
          <a:p>
            <a:pPr lvl="0" algn="just">
              <a:buClr>
                <a:srgbClr val="EF2A03"/>
              </a:buClr>
              <a:buFont typeface="Wingdings" pitchFamily="2" charset="2"/>
              <a:buChar char="q"/>
            </a:pPr>
            <a:r>
              <a:rPr lang="pl-PL" sz="2400" b="1" dirty="0" smtClean="0">
                <a:solidFill>
                  <a:srgbClr val="000000"/>
                </a:solidFill>
              </a:rPr>
              <a:t>Płatność przysługuje rolnikowi, który jest:</a:t>
            </a:r>
          </a:p>
          <a:p>
            <a:pPr lvl="1" algn="just">
              <a:buClr>
                <a:srgbClr val="EF2A03"/>
              </a:buClr>
              <a:buFont typeface="Arial" pitchFamily="34" charset="0"/>
              <a:buChar char="•"/>
            </a:pPr>
            <a:r>
              <a:rPr lang="pl-PL" sz="2400" dirty="0" smtClean="0"/>
              <a:t>osobą </a:t>
            </a:r>
            <a:r>
              <a:rPr lang="pl-PL" sz="2400" dirty="0"/>
              <a:t>fizyczną, osobą prawną lub grupą osób fizycznych, </a:t>
            </a:r>
          </a:p>
          <a:p>
            <a:pPr lvl="1" algn="just">
              <a:buClr>
                <a:srgbClr val="EF2A03"/>
              </a:buClr>
              <a:buFont typeface="Arial" pitchFamily="34" charset="0"/>
              <a:buChar char="•"/>
            </a:pPr>
            <a:r>
              <a:rPr lang="pl-PL" sz="2400" dirty="0" smtClean="0"/>
              <a:t>rolnikiem aktywnym zawodowo;</a:t>
            </a:r>
          </a:p>
          <a:p>
            <a:pPr lvl="1" algn="just">
              <a:buClr>
                <a:srgbClr val="EF2A03"/>
              </a:buClr>
              <a:buFont typeface="Arial" pitchFamily="34" charset="0"/>
              <a:buChar char="•"/>
            </a:pPr>
            <a:r>
              <a:rPr lang="pl-PL" sz="2400" dirty="0" smtClean="0"/>
              <a:t>uprawniony do otrzymania jednolitej płatności obszarowej</a:t>
            </a:r>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(2/4)</a:t>
            </a:r>
            <a:endParaRPr lang="pl-PL" dirty="0">
              <a:solidFill>
                <a:srgbClr val="C00000"/>
              </a:solidFill>
            </a:endParaRPr>
          </a:p>
        </p:txBody>
      </p:sp>
      <p:sp>
        <p:nvSpPr>
          <p:cNvPr id="3" name="Symbol zastępczy zawartości 2"/>
          <p:cNvSpPr>
            <a:spLocks noGrp="1"/>
          </p:cNvSpPr>
          <p:nvPr>
            <p:ph idx="1"/>
          </p:nvPr>
        </p:nvSpPr>
        <p:spPr>
          <a:xfrm>
            <a:off x="285720" y="1071546"/>
            <a:ext cx="8606760" cy="5500726"/>
          </a:xfrm>
        </p:spPr>
        <p:txBody>
          <a:bodyPr/>
          <a:lstStyle/>
          <a:p>
            <a:pPr lvl="0" algn="just">
              <a:buClr>
                <a:srgbClr val="EF2A03"/>
              </a:buClr>
              <a:buFont typeface="Wingdings" pitchFamily="2" charset="2"/>
              <a:buChar char="q"/>
            </a:pPr>
            <a:endParaRPr lang="pl-PL" sz="1800" b="1" dirty="0" smtClean="0">
              <a:solidFill>
                <a:srgbClr val="000000"/>
              </a:solidFill>
            </a:endParaRPr>
          </a:p>
          <a:p>
            <a:pPr lvl="0" algn="just">
              <a:buClr>
                <a:srgbClr val="EF2A03"/>
              </a:buClr>
              <a:buFont typeface="Wingdings" pitchFamily="2" charset="2"/>
              <a:buChar char="q"/>
            </a:pPr>
            <a:r>
              <a:rPr lang="pl-PL" sz="2000" b="1" dirty="0" smtClean="0">
                <a:solidFill>
                  <a:srgbClr val="000000"/>
                </a:solidFill>
              </a:rPr>
              <a:t>Rolnikowi będącemu osobą fizyczną płatność przysługuje jeżeli:</a:t>
            </a:r>
          </a:p>
          <a:p>
            <a:pPr lvl="1" algn="just">
              <a:buClr>
                <a:srgbClr val="EF2A03"/>
              </a:buClr>
              <a:buFont typeface="Arial" pitchFamily="34" charset="0"/>
              <a:buChar char="•"/>
            </a:pPr>
            <a:r>
              <a:rPr lang="pl-PL" sz="2000" dirty="0" smtClean="0"/>
              <a:t>po </a:t>
            </a:r>
            <a:r>
              <a:rPr lang="pl-PL" sz="2000" dirty="0"/>
              <a:t>raz pierwszy zakłada gospodarstwo rolne jako kierująca gospodarstwem rolnym, lub która założyła już takie gospodarstwo rolne w ciągu 5 lat przed pierwszym złożeniem </a:t>
            </a:r>
            <a:r>
              <a:rPr lang="pl-PL" sz="2000" dirty="0" smtClean="0"/>
              <a:t>wniosku o płatności bezpośrednie (posiadanie gruntów rolnych i posiadanie zwierząt) </a:t>
            </a:r>
          </a:p>
          <a:p>
            <a:pPr lvl="1" algn="just">
              <a:buClr>
                <a:srgbClr val="EF2A03"/>
              </a:buClr>
              <a:buFont typeface="Arial" pitchFamily="34" charset="0"/>
              <a:buChar char="•"/>
            </a:pPr>
            <a:r>
              <a:rPr lang="pl-PL" sz="2000" dirty="0" smtClean="0">
                <a:solidFill>
                  <a:srgbClr val="000000"/>
                </a:solidFill>
              </a:rPr>
              <a:t>wiek rolnika w </a:t>
            </a:r>
            <a:r>
              <a:rPr lang="pl-PL" sz="2000" dirty="0">
                <a:solidFill>
                  <a:srgbClr val="000000"/>
                </a:solidFill>
              </a:rPr>
              <a:t>roku składania wniosku nie przekracza 40 lat (tj. nieukończenie 41 roku życia w roku składania wniosku</a:t>
            </a:r>
            <a:r>
              <a:rPr lang="pl-PL" sz="2000" dirty="0" smtClean="0">
                <a:solidFill>
                  <a:srgbClr val="000000"/>
                </a:solidFill>
              </a:rPr>
              <a:t>)</a:t>
            </a:r>
            <a:endParaRPr lang="pl-PL" sz="2000" dirty="0">
              <a:solidFill>
                <a:srgbClr val="000000"/>
              </a:solidFill>
            </a:endParaRPr>
          </a:p>
          <a:p>
            <a:pPr lvl="0" algn="just">
              <a:buClr>
                <a:srgbClr val="EF2A03"/>
              </a:buClr>
              <a:buFont typeface="Wingdings" pitchFamily="2" charset="2"/>
              <a:buChar char="q"/>
            </a:pPr>
            <a:r>
              <a:rPr lang="pl-PL" sz="2000" b="1" dirty="0" smtClean="0">
                <a:solidFill>
                  <a:srgbClr val="000000"/>
                </a:solidFill>
              </a:rPr>
              <a:t>Rolnikowi będącemu osobą </a:t>
            </a:r>
            <a:r>
              <a:rPr lang="pl-PL" sz="2000" b="1" dirty="0">
                <a:solidFill>
                  <a:srgbClr val="000000"/>
                </a:solidFill>
              </a:rPr>
              <a:t>prawną, płatność przysługuje </a:t>
            </a:r>
            <a:r>
              <a:rPr lang="pl-PL" sz="2000" b="1" dirty="0" smtClean="0">
                <a:solidFill>
                  <a:srgbClr val="000000"/>
                </a:solidFill>
              </a:rPr>
              <a:t>jeżeli:</a:t>
            </a:r>
          </a:p>
          <a:p>
            <a:pPr lvl="1" algn="just">
              <a:buClr>
                <a:srgbClr val="EF2A03"/>
              </a:buClr>
              <a:buFont typeface="Arial" pitchFamily="34" charset="0"/>
              <a:buChar char="•"/>
            </a:pPr>
            <a:r>
              <a:rPr lang="pl-PL" sz="2000" dirty="0" smtClean="0">
                <a:solidFill>
                  <a:srgbClr val="000000"/>
                </a:solidFill>
              </a:rPr>
              <a:t>przynajmniej </a:t>
            </a:r>
            <a:r>
              <a:rPr lang="pl-PL" sz="2000" dirty="0">
                <a:solidFill>
                  <a:srgbClr val="000000"/>
                </a:solidFill>
              </a:rPr>
              <a:t>jedna osoba fizyczna spełniająca kryteria młodego rolnika (co do wieku i rozpoczęcia działalności) sprawuje </a:t>
            </a:r>
            <a:r>
              <a:rPr lang="pl-PL" sz="2000" b="1" dirty="0">
                <a:solidFill>
                  <a:srgbClr val="000000"/>
                </a:solidFill>
              </a:rPr>
              <a:t>efektywną i długoterminową kontrolę </a:t>
            </a:r>
            <a:r>
              <a:rPr lang="pl-PL" sz="2000" dirty="0">
                <a:solidFill>
                  <a:srgbClr val="000000"/>
                </a:solidFill>
              </a:rPr>
              <a:t> (ponosi ryzyko finansowe, pobiera korzyści, zarządza) nad osobą prawną (samodzielnie lub z innymi osobami, niekoniecznie „młodymi”)</a:t>
            </a:r>
          </a:p>
          <a:p>
            <a:pPr lvl="1" algn="just">
              <a:buClr>
                <a:srgbClr val="EF2A03"/>
              </a:buClr>
              <a:buFont typeface="Arial" pitchFamily="34" charset="0"/>
              <a:buChar char="•"/>
            </a:pPr>
            <a:endParaRPr lang="pl-PL" sz="2000"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extLst>
      <p:ext uri="{BB962C8B-B14F-4D97-AF65-F5344CB8AC3E}">
        <p14:creationId xmlns="" xmlns:p14="http://schemas.microsoft.com/office/powerpoint/2010/main" val="1976550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00042"/>
            <a:ext cx="7772400" cy="714381"/>
          </a:xfrm>
        </p:spPr>
        <p:txBody>
          <a:bodyPr/>
          <a:lstStyle/>
          <a:p>
            <a:r>
              <a:rPr lang="pl-PL" dirty="0" smtClean="0">
                <a:solidFill>
                  <a:srgbClr val="C00000"/>
                </a:solidFill>
              </a:rPr>
              <a:t>Płatność dla młodych rolników (3/4)</a:t>
            </a:r>
            <a:endParaRPr lang="pl-PL" dirty="0">
              <a:solidFill>
                <a:srgbClr val="C00000"/>
              </a:solidFill>
            </a:endParaRPr>
          </a:p>
        </p:txBody>
      </p:sp>
      <p:sp>
        <p:nvSpPr>
          <p:cNvPr id="3" name="Symbol zastępczy zawartości 2"/>
          <p:cNvSpPr>
            <a:spLocks noGrp="1"/>
          </p:cNvSpPr>
          <p:nvPr>
            <p:ph idx="1"/>
          </p:nvPr>
        </p:nvSpPr>
        <p:spPr>
          <a:xfrm>
            <a:off x="285720" y="1071546"/>
            <a:ext cx="8606760" cy="5500726"/>
          </a:xfrm>
        </p:spPr>
        <p:txBody>
          <a:bodyPr/>
          <a:lstStyle/>
          <a:p>
            <a:pPr lvl="0" algn="just">
              <a:buClr>
                <a:srgbClr val="EF2A03"/>
              </a:buClr>
              <a:buFont typeface="Wingdings" pitchFamily="2" charset="2"/>
              <a:buChar char="q"/>
            </a:pPr>
            <a:endParaRPr lang="pl-PL" sz="1800" b="1" dirty="0" smtClean="0">
              <a:solidFill>
                <a:srgbClr val="000000"/>
              </a:solidFill>
            </a:endParaRPr>
          </a:p>
          <a:p>
            <a:pPr lvl="0" algn="just">
              <a:buClr>
                <a:srgbClr val="EF2A03"/>
              </a:buClr>
              <a:buFont typeface="Wingdings" pitchFamily="2" charset="2"/>
              <a:buChar char="q"/>
            </a:pPr>
            <a:r>
              <a:rPr lang="pl-PL" sz="1800" b="1" dirty="0" smtClean="0">
                <a:solidFill>
                  <a:srgbClr val="000000"/>
                </a:solidFill>
              </a:rPr>
              <a:t>Założenie gospodarstwa:</a:t>
            </a:r>
          </a:p>
          <a:p>
            <a:pPr lvl="1" algn="just">
              <a:buClr>
                <a:srgbClr val="EF2A03"/>
              </a:buClr>
              <a:buFont typeface="Arial" pitchFamily="34" charset="0"/>
              <a:buChar char="•"/>
            </a:pPr>
            <a:r>
              <a:rPr lang="pl-PL" sz="1800" dirty="0" smtClean="0"/>
              <a:t>Zgodnie z pkt. 46 preambuły do rozporządzenia (UE) nr 1307/2013 celem płatności dla młodych rolników jest wsparcie dochodów młodych rolników </a:t>
            </a:r>
            <a:r>
              <a:rPr lang="pl-PL" sz="1800" u="sng" dirty="0" smtClean="0"/>
              <a:t>rozpoczynających prowadzenie działalności rolniczej;</a:t>
            </a:r>
          </a:p>
          <a:p>
            <a:pPr lvl="1" algn="just">
              <a:buClr>
                <a:srgbClr val="EF2A03"/>
              </a:buClr>
              <a:buFont typeface="Arial" pitchFamily="34" charset="0"/>
              <a:buChar char="•"/>
            </a:pPr>
            <a:endParaRPr lang="pl-PL" sz="1800" dirty="0" smtClean="0"/>
          </a:p>
          <a:p>
            <a:pPr lvl="0" algn="just">
              <a:buClr>
                <a:srgbClr val="EF2A03"/>
              </a:buClr>
              <a:buFont typeface="Wingdings" pitchFamily="2" charset="2"/>
              <a:buChar char="q"/>
            </a:pPr>
            <a:r>
              <a:rPr lang="pl-PL" sz="1800" b="1" dirty="0" smtClean="0">
                <a:solidFill>
                  <a:srgbClr val="000000"/>
                </a:solidFill>
              </a:rPr>
              <a:t>Rozpoczęcie działalności rolniczej (tj. założenie gospodarstwa) następuje w roku, w którym (przykładowo):</a:t>
            </a:r>
          </a:p>
          <a:p>
            <a:pPr lvl="1" algn="just">
              <a:buClr>
                <a:srgbClr val="EF2A03"/>
              </a:buClr>
              <a:buFont typeface="Arial" pitchFamily="34" charset="0"/>
              <a:buChar char="•"/>
            </a:pPr>
            <a:r>
              <a:rPr lang="pl-PL" sz="1800" dirty="0" smtClean="0"/>
              <a:t>Rolnik złożył po raz pierwszy wniosek o przyznanie płatności bezpośrednich;</a:t>
            </a:r>
          </a:p>
          <a:p>
            <a:pPr lvl="1" algn="just">
              <a:buClr>
                <a:srgbClr val="EF2A03"/>
              </a:buClr>
              <a:buFont typeface="Arial" pitchFamily="34" charset="0"/>
              <a:buChar char="•"/>
            </a:pPr>
            <a:r>
              <a:rPr lang="pl-PL" sz="1800" dirty="0" smtClean="0"/>
              <a:t>Rolnik złożył po raz pierwszy wniosek o pomoc finansową w ramach PROW 2007-2013;</a:t>
            </a:r>
          </a:p>
          <a:p>
            <a:pPr lvl="1" algn="just">
              <a:buClr>
                <a:srgbClr val="EF2A03"/>
              </a:buClr>
              <a:buFont typeface="Arial" pitchFamily="34" charset="0"/>
              <a:buChar char="•"/>
            </a:pPr>
            <a:r>
              <a:rPr lang="pl-PL" sz="1800" dirty="0" smtClean="0"/>
              <a:t>Rolnik wszedł w posiadanie zwierząt gospodarskich objętych obowiązkiem zgłoszenia do rejestru zwierząt gospodarskich i oznakowanych i siedzib stad tych zwierząt</a:t>
            </a:r>
          </a:p>
          <a:p>
            <a:pPr lvl="1" algn="just">
              <a:buClr>
                <a:srgbClr val="EF2A03"/>
              </a:buClr>
              <a:buFont typeface="Arial" pitchFamily="34" charset="0"/>
              <a:buChar char="•"/>
            </a:pPr>
            <a:r>
              <a:rPr lang="pl-PL" sz="1800" dirty="0" smtClean="0"/>
              <a:t>Rolnik ubezpieczył się po raz pierwszy w KRUS jako rolnik lub małżonek rolnika lub z tytułu prowadzenia działów specjalnych  produkcji rolnej;</a:t>
            </a:r>
          </a:p>
          <a:p>
            <a:pPr lvl="1" algn="just">
              <a:buClr>
                <a:srgbClr val="EF2A03"/>
              </a:buClr>
              <a:buFont typeface="Arial" pitchFamily="34" charset="0"/>
              <a:buChar char="•"/>
            </a:pPr>
            <a:r>
              <a:rPr lang="pl-PL" sz="1800" dirty="0" smtClean="0"/>
              <a:t>Rolnik rozpoczął prowadzenie jednego z działów specjalnych produkcji rolnej;</a:t>
            </a:r>
          </a:p>
          <a:p>
            <a:pPr lvl="1" algn="just">
              <a:buClr>
                <a:srgbClr val="EF2A03"/>
              </a:buClr>
              <a:buFont typeface="Arial" pitchFamily="34" charset="0"/>
              <a:buChar char="•"/>
            </a:pPr>
            <a:endParaRPr lang="pl-PL" sz="2000"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extLst>
      <p:ext uri="{BB962C8B-B14F-4D97-AF65-F5344CB8AC3E}">
        <p14:creationId xmlns="" xmlns:p14="http://schemas.microsoft.com/office/powerpoint/2010/main" val="1976550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Płatność dla młodych  rolników (4/</a:t>
            </a:r>
            <a:r>
              <a:rPr lang="pl-PL" dirty="0" err="1" smtClean="0">
                <a:solidFill>
                  <a:srgbClr val="C00000"/>
                </a:solidFill>
              </a:rPr>
              <a:t>4</a:t>
            </a:r>
            <a:r>
              <a:rPr lang="pl-PL" dirty="0" smtClean="0">
                <a:solidFill>
                  <a:srgbClr val="C00000"/>
                </a:solidFill>
              </a:rPr>
              <a:t>)</a:t>
            </a:r>
            <a:endParaRPr lang="pl-PL"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lvl="0" algn="just">
              <a:buClr>
                <a:srgbClr val="EF2A03"/>
              </a:buClr>
              <a:buFont typeface="Wingdings" pitchFamily="2" charset="2"/>
              <a:buChar char="q"/>
            </a:pPr>
            <a:r>
              <a:rPr lang="pl-PL" sz="1800" b="1" dirty="0" smtClean="0">
                <a:solidFill>
                  <a:srgbClr val="000000"/>
                </a:solidFill>
              </a:rPr>
              <a:t>Forma płatności:</a:t>
            </a:r>
          </a:p>
          <a:p>
            <a:pPr lvl="1" algn="just">
              <a:buClr>
                <a:srgbClr val="EF2A03"/>
              </a:buClr>
              <a:buFont typeface="Arial" pitchFamily="34" charset="0"/>
              <a:buChar char="•"/>
            </a:pPr>
            <a:r>
              <a:rPr lang="pl-PL" dirty="0" smtClean="0"/>
              <a:t>Płatność przysługuje do powierzchni zatwierdzonego obszaru, nie większej niż powierzchnia maksymalna</a:t>
            </a:r>
          </a:p>
          <a:p>
            <a:pPr lvl="1" algn="just">
              <a:buClr>
                <a:srgbClr val="EF2A03"/>
              </a:buClr>
              <a:buFont typeface="Arial" pitchFamily="34" charset="0"/>
              <a:buChar char="•"/>
            </a:pPr>
            <a:r>
              <a:rPr lang="pl-PL" dirty="0" smtClean="0"/>
              <a:t>Maksymalna powierzchnia kwalifikowana do pomocy - 50 ha kwalifikowanych do jednolitej płatności obszarowej, jeżeli </a:t>
            </a:r>
            <a:r>
              <a:rPr lang="pl-PL" dirty="0"/>
              <a:t>obszar zgłoszony w ramach systemu jednolitej płatności obszarowej przekracza limit 50 ha, obszar zgłoszony w ramach płatności dla młodych rolników zmniejsza się do tego limitu</a:t>
            </a:r>
          </a:p>
          <a:p>
            <a:pPr lvl="1" algn="just">
              <a:buClr>
                <a:srgbClr val="EF2A03"/>
              </a:buClr>
              <a:buFont typeface="Arial" pitchFamily="34" charset="0"/>
              <a:buChar char="•"/>
            </a:pPr>
            <a:r>
              <a:rPr lang="pl-PL" dirty="0" smtClean="0"/>
              <a:t>Szacunkowa stawka: 62 EUR/ha</a:t>
            </a:r>
          </a:p>
          <a:p>
            <a:pPr lvl="0" algn="just">
              <a:buClr>
                <a:srgbClr val="EF2A03"/>
              </a:buClr>
              <a:buFont typeface="Wingdings" pitchFamily="2" charset="2"/>
              <a:buChar char="q"/>
            </a:pPr>
            <a:r>
              <a:rPr lang="pl-PL" sz="1800" b="1" dirty="0" smtClean="0">
                <a:solidFill>
                  <a:srgbClr val="000000"/>
                </a:solidFill>
              </a:rPr>
              <a:t>Dodatkowe zasady:</a:t>
            </a:r>
          </a:p>
          <a:p>
            <a:pPr lvl="1" algn="just">
              <a:buClr>
                <a:srgbClr val="EF2A03"/>
              </a:buClr>
              <a:buFont typeface="Arial" pitchFamily="34" charset="0"/>
              <a:buChar char="•"/>
            </a:pPr>
            <a:r>
              <a:rPr lang="pl-PL" dirty="0" smtClean="0"/>
              <a:t>W przypadku osób prawnych, okres pięciu lat skracany będzie o liczbę lat, które upłynęły między przejęciem kontroli nad daną osobą prawną przez młodego rolnika, a pierwszym złożeniem wniosku o płatność dla młodych rolników przez tą osobę prawną.</a:t>
            </a:r>
          </a:p>
          <a:p>
            <a:pPr lvl="1" algn="just">
              <a:buClr>
                <a:srgbClr val="EF2A03"/>
              </a:buClr>
              <a:buFont typeface="Arial" pitchFamily="34" charset="0"/>
              <a:buChar char="•"/>
            </a:pPr>
            <a:r>
              <a:rPr lang="pl-PL" dirty="0" smtClean="0"/>
              <a:t>W przypadku gdy młodzi rolnicy, przejęli kontrolę nad daną osobą prawną w różnych momentach, za „rozpoczęcie działalności” uznaje się najwcześniejszy moment przejęcia kontroli</a:t>
            </a:r>
          </a:p>
          <a:p>
            <a:pPr lvl="1" algn="just">
              <a:buClr>
                <a:srgbClr val="EF2A03"/>
              </a:buClr>
              <a:buFont typeface="Arial" pitchFamily="34" charset="0"/>
              <a:buChar char="•"/>
            </a:pPr>
            <a:r>
              <a:rPr lang="pl-PL" dirty="0" smtClean="0"/>
              <a:t>W przypadku stwierdzenia, że rolnik dostarczył fałszywe dowody w celu udowodnienia zgodności z kryteriami młodego rolnika, stosuje się karę odpowiadającą 20 % kwoty, którą beneficjent otrzymał lub mógłby otrzymać jako płatność dla młodych rolników (poza odmową lub cofnięciem płatności w całości)</a:t>
            </a:r>
          </a:p>
          <a:p>
            <a:pPr lvl="1" algn="just">
              <a:buClr>
                <a:srgbClr val="EF2A03"/>
              </a:buClr>
              <a:buNone/>
            </a:pPr>
            <a:endParaRPr lang="pl-PL" i="1" dirty="0" smtClean="0"/>
          </a:p>
          <a:p>
            <a:pPr lvl="1" algn="just">
              <a:buClr>
                <a:srgbClr val="EF2A03"/>
              </a:buClr>
              <a:buFont typeface="Arial" pitchFamily="34" charset="0"/>
              <a:buChar char="•"/>
            </a:pPr>
            <a:endParaRPr lang="pl-PL" dirty="0" smtClean="0"/>
          </a:p>
          <a:p>
            <a:pPr lvl="1" algn="just">
              <a:buClr>
                <a:srgbClr val="EF2A03"/>
              </a:buClr>
              <a:buFont typeface="Arial" pitchFamily="34" charset="0"/>
              <a:buChar char="•"/>
            </a:pPr>
            <a:endParaRPr lang="pl-PL" dirty="0" smtClean="0"/>
          </a:p>
          <a:p>
            <a:pPr lvl="1" algn="just">
              <a:buClr>
                <a:srgbClr val="EF2A03"/>
              </a:buClr>
              <a:buNone/>
            </a:pPr>
            <a:endParaRPr lang="pl-PL" dirty="0" smtClean="0"/>
          </a:p>
          <a:p>
            <a:pPr lvl="1"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Płatność dodatkowa </a:t>
            </a:r>
            <a:br>
              <a:rPr lang="pl-PL" sz="2800" i="1" dirty="0" smtClean="0">
                <a:solidFill>
                  <a:srgbClr val="C00000"/>
                </a:solidFill>
                <a:effectLst>
                  <a:outerShdw blurRad="38100" dist="38100" dir="2700000" algn="tl">
                    <a:srgbClr val="000000">
                      <a:alpha val="43137"/>
                    </a:srgbClr>
                  </a:outerShdw>
                </a:effectLst>
              </a:rPr>
            </a:br>
            <a:r>
              <a:rPr lang="pl-PL" sz="2800" i="1" dirty="0" smtClean="0">
                <a:solidFill>
                  <a:srgbClr val="C00000"/>
                </a:solidFill>
                <a:effectLst>
                  <a:outerShdw blurRad="38100" dist="38100" dir="2700000" algn="tl">
                    <a:srgbClr val="000000">
                      <a:alpha val="43137"/>
                    </a:srgbClr>
                  </a:outerShdw>
                </a:effectLst>
              </a:rPr>
              <a:t>(redystrybucyjna)</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950899"/>
          </a:xfrm>
        </p:spPr>
        <p:txBody>
          <a:bodyPr/>
          <a:lstStyle/>
          <a:p>
            <a:r>
              <a:rPr lang="pl-PL" dirty="0" smtClean="0">
                <a:solidFill>
                  <a:srgbClr val="C00000"/>
                </a:solidFill>
              </a:rPr>
              <a:t>W 2015 r. rolnik może ubiegać się o wsparcie bezpośrednie z tytułu:</a:t>
            </a:r>
            <a:endParaRPr lang="pl-PL" dirty="0">
              <a:solidFill>
                <a:srgbClr val="C00000"/>
              </a:solidFill>
            </a:endParaRPr>
          </a:p>
        </p:txBody>
      </p:sp>
      <p:sp>
        <p:nvSpPr>
          <p:cNvPr id="3" name="Symbol zastępczy zawartości 2"/>
          <p:cNvSpPr>
            <a:spLocks noGrp="1"/>
          </p:cNvSpPr>
          <p:nvPr>
            <p:ph idx="1"/>
          </p:nvPr>
        </p:nvSpPr>
        <p:spPr>
          <a:xfrm>
            <a:off x="571472" y="1643050"/>
            <a:ext cx="7772400" cy="2357454"/>
          </a:xfrm>
        </p:spPr>
        <p:txBody>
          <a:bodyPr/>
          <a:lstStyle/>
          <a:p>
            <a:pPr algn="ctr">
              <a:buClr>
                <a:srgbClr val="EF2A03"/>
              </a:buClr>
              <a:buNone/>
            </a:pPr>
            <a:r>
              <a:rPr lang="pl-PL" dirty="0" smtClean="0"/>
              <a:t>Standardowo:</a:t>
            </a:r>
          </a:p>
          <a:p>
            <a:pPr algn="ctr">
              <a:buClr>
                <a:srgbClr val="EF2A03"/>
              </a:buClr>
              <a:buNone/>
            </a:pPr>
            <a:endParaRPr lang="pl-PL" dirty="0" smtClean="0"/>
          </a:p>
          <a:p>
            <a:pPr algn="just">
              <a:buClr>
                <a:srgbClr val="EF2A03"/>
              </a:buClr>
              <a:buFont typeface="Wingdings" pitchFamily="2" charset="2"/>
              <a:buChar char="q"/>
            </a:pPr>
            <a:r>
              <a:rPr lang="pl-PL" dirty="0" smtClean="0"/>
              <a:t>Jednolitej płatności obszarowej (JPO)</a:t>
            </a:r>
          </a:p>
          <a:p>
            <a:pPr algn="just">
              <a:buClr>
                <a:srgbClr val="EF2A03"/>
              </a:buClr>
              <a:buFont typeface="Wingdings" pitchFamily="2" charset="2"/>
              <a:buChar char="q"/>
            </a:pPr>
            <a:r>
              <a:rPr lang="pl-PL" dirty="0" smtClean="0"/>
              <a:t>Płatności za zazielenienie</a:t>
            </a:r>
          </a:p>
          <a:p>
            <a:pPr algn="just">
              <a:buClr>
                <a:srgbClr val="EF2A03"/>
              </a:buClr>
              <a:buFont typeface="Wingdings" pitchFamily="2" charset="2"/>
              <a:buChar char="q"/>
            </a:pPr>
            <a:r>
              <a:rPr lang="pl-PL" dirty="0" smtClean="0"/>
              <a:t>Płatności dla młodych rolników</a:t>
            </a:r>
          </a:p>
          <a:p>
            <a:pPr algn="just">
              <a:buClr>
                <a:srgbClr val="EF2A03"/>
              </a:buClr>
              <a:buFont typeface="Wingdings" pitchFamily="2" charset="2"/>
              <a:buChar char="q"/>
            </a:pPr>
            <a:r>
              <a:rPr lang="pl-PL" dirty="0" smtClean="0"/>
              <a:t>Płatności związanych do powierzchni upraw</a:t>
            </a:r>
          </a:p>
          <a:p>
            <a:pPr algn="just">
              <a:buClr>
                <a:srgbClr val="EF2A03"/>
              </a:buClr>
              <a:buFont typeface="Wingdings" pitchFamily="2" charset="2"/>
              <a:buChar char="q"/>
            </a:pPr>
            <a:r>
              <a:rPr lang="pl-PL" dirty="0" smtClean="0"/>
              <a:t>Płatności związanych do zwierząt</a:t>
            </a:r>
          </a:p>
          <a:p>
            <a:pPr algn="just">
              <a:buClr>
                <a:srgbClr val="EF2A03"/>
              </a:buClr>
              <a:buFont typeface="Wingdings" pitchFamily="2" charset="2"/>
              <a:buChar char="q"/>
            </a:pPr>
            <a:r>
              <a:rPr lang="pl-PL" dirty="0" smtClean="0"/>
              <a:t>Płatności dodatkowej</a:t>
            </a:r>
          </a:p>
          <a:p>
            <a:pPr algn="ctr">
              <a:buClr>
                <a:srgbClr val="EF2A03"/>
              </a:buClr>
              <a:buNone/>
            </a:pPr>
            <a:r>
              <a:rPr lang="pl-PL" dirty="0" smtClean="0"/>
              <a:t>Dodatkowo:</a:t>
            </a:r>
          </a:p>
          <a:p>
            <a:pPr>
              <a:buClr>
                <a:srgbClr val="EF2A03"/>
              </a:buClr>
              <a:buFont typeface="Wingdings" pitchFamily="2" charset="2"/>
              <a:buChar char="q"/>
            </a:pPr>
            <a:r>
              <a:rPr lang="pl-PL" dirty="0" smtClean="0"/>
              <a:t>Płatności niezwiązanej do tytoniu</a:t>
            </a:r>
            <a:endParaRPr lang="pl-PL" dirty="0"/>
          </a:p>
          <a:p>
            <a:pPr algn="ctr">
              <a:buClr>
                <a:srgbClr val="EF2A03"/>
              </a:buClr>
              <a:buNone/>
            </a:pPr>
            <a:endParaRPr lang="pl-PL" dirty="0"/>
          </a:p>
          <a:p>
            <a:pPr algn="ctr">
              <a:buClr>
                <a:srgbClr val="EF2A03"/>
              </a:buClr>
              <a:buNone/>
            </a:pPr>
            <a:r>
              <a:rPr lang="pl-PL" dirty="0" smtClean="0"/>
              <a:t>Ponadto:  </a:t>
            </a:r>
          </a:p>
          <a:p>
            <a:pPr algn="just">
              <a:buClr>
                <a:srgbClr val="EF2A03"/>
              </a:buClr>
              <a:buFont typeface="Wingdings" pitchFamily="2" charset="2"/>
              <a:buChar char="q"/>
            </a:pPr>
            <a:endParaRPr lang="pl-PL" dirty="0" smtClean="0"/>
          </a:p>
          <a:p>
            <a:pPr algn="just">
              <a:buClr>
                <a:srgbClr val="EF2A03"/>
              </a:buClr>
              <a:buFont typeface="Wingdings" pitchFamily="2" charset="2"/>
              <a:buChar char="q"/>
            </a:pPr>
            <a:endParaRPr lang="pl-PL" dirty="0" smtClean="0"/>
          </a:p>
          <a:p>
            <a:pPr>
              <a:buNone/>
            </a:pPr>
            <a:endParaRPr lang="pl-PL" dirty="0"/>
          </a:p>
        </p:txBody>
      </p:sp>
      <p:sp>
        <p:nvSpPr>
          <p:cNvPr id="5" name="Symbol zastępczy numeru slajdu 4"/>
          <p:cNvSpPr>
            <a:spLocks noGrp="1"/>
          </p:cNvSpPr>
          <p:nvPr>
            <p:ph type="sldNum" sz="quarter" idx="12"/>
          </p:nvPr>
        </p:nvSpPr>
        <p:spPr/>
        <p:txBody>
          <a:bodyPr/>
          <a:lstStyle/>
          <a:p>
            <a:pPr>
              <a:defRPr/>
            </a:pPr>
            <a:r>
              <a:rPr lang="pl-PL" dirty="0" smtClean="0"/>
              <a:t>6</a:t>
            </a:r>
            <a:endParaRPr lang="pl-PL" dirty="0"/>
          </a:p>
        </p:txBody>
      </p:sp>
      <p:sp>
        <p:nvSpPr>
          <p:cNvPr id="6" name="Tytuł 1"/>
          <p:cNvSpPr txBox="1">
            <a:spLocks/>
          </p:cNvSpPr>
          <p:nvPr/>
        </p:nvSpPr>
        <p:spPr bwMode="auto">
          <a:xfrm>
            <a:off x="500034" y="5286388"/>
            <a:ext cx="8392446" cy="9508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q"/>
              <a:tabLst/>
              <a:defRPr/>
            </a:pPr>
            <a:r>
              <a:rPr lang="pl-PL" sz="2400" b="1" kern="0" dirty="0" smtClean="0">
                <a:solidFill>
                  <a:srgbClr val="C00000"/>
                </a:solidFill>
                <a:latin typeface="Cambria" pitchFamily="18" charset="0"/>
                <a:ea typeface="+mj-ea"/>
                <a:cs typeface="+mj-cs"/>
              </a:rPr>
              <a:t> w</a:t>
            </a:r>
            <a:r>
              <a:rPr kumimoji="0" lang="pl-PL" sz="2400" b="1" i="0" u="none" strike="noStrike" kern="0" cap="none" spc="0" normalizeH="0" baseline="0" noProof="0" dirty="0" smtClean="0">
                <a:ln>
                  <a:noFill/>
                </a:ln>
                <a:solidFill>
                  <a:srgbClr val="C00000"/>
                </a:solidFill>
                <a:effectLst/>
                <a:uLnTx/>
                <a:uFillTx/>
                <a:latin typeface="Cambria" pitchFamily="18" charset="0"/>
                <a:ea typeface="+mj-ea"/>
                <a:cs typeface="+mj-cs"/>
              </a:rPr>
              <a:t> 2015 r. rolnik może </a:t>
            </a:r>
            <a:r>
              <a:rPr lang="pl-PL" sz="2400" b="1" kern="0" dirty="0" smtClean="0">
                <a:solidFill>
                  <a:srgbClr val="C00000"/>
                </a:solidFill>
                <a:latin typeface="Cambria" pitchFamily="18" charset="0"/>
                <a:ea typeface="+mj-ea"/>
                <a:cs typeface="+mj-cs"/>
              </a:rPr>
              <a:t>uczestniczyć w systemie dla </a:t>
            </a:r>
            <a:r>
              <a:rPr kumimoji="0" lang="pl-PL" sz="2400" b="1" i="0" u="none" strike="noStrike" kern="0" cap="none" spc="0" normalizeH="0" baseline="0" noProof="0" dirty="0" smtClean="0">
                <a:ln>
                  <a:noFill/>
                </a:ln>
                <a:solidFill>
                  <a:srgbClr val="C00000"/>
                </a:solidFill>
                <a:effectLst/>
                <a:uLnTx/>
                <a:uFillTx/>
                <a:latin typeface="Cambria" pitchFamily="18" charset="0"/>
                <a:ea typeface="+mj-ea"/>
                <a:cs typeface="+mj-cs"/>
              </a:rPr>
              <a:t>małych gospodarstw</a:t>
            </a:r>
            <a:endParaRPr kumimoji="0" lang="pl-PL" sz="2400" b="1" i="0" u="none" strike="noStrike" kern="0" cap="none" spc="0" normalizeH="0" baseline="0" noProof="0" dirty="0">
              <a:ln>
                <a:noFill/>
              </a:ln>
              <a:solidFill>
                <a:srgbClr val="C00000"/>
              </a:solidFill>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Płatność dodatkowa (1/2)</a:t>
            </a:r>
            <a:endParaRPr lang="pl-PL" dirty="0">
              <a:solidFill>
                <a:srgbClr val="C00000"/>
              </a:solidFill>
            </a:endParaRPr>
          </a:p>
        </p:txBody>
      </p:sp>
      <p:sp>
        <p:nvSpPr>
          <p:cNvPr id="3" name="Symbol zastępczy zawartości 2"/>
          <p:cNvSpPr>
            <a:spLocks noGrp="1"/>
          </p:cNvSpPr>
          <p:nvPr>
            <p:ph idx="1"/>
          </p:nvPr>
        </p:nvSpPr>
        <p:spPr>
          <a:xfrm>
            <a:off x="285720" y="1357298"/>
            <a:ext cx="8678768" cy="5214974"/>
          </a:xfrm>
        </p:spPr>
        <p:txBody>
          <a:bodyPr/>
          <a:lstStyle/>
          <a:p>
            <a:pPr lvl="0" algn="just">
              <a:buClr>
                <a:srgbClr val="EF2A03"/>
              </a:buClr>
              <a:buFont typeface="Wingdings" pitchFamily="2" charset="2"/>
              <a:buChar char="q"/>
            </a:pPr>
            <a:r>
              <a:rPr lang="pl-PL" sz="1800" b="1" dirty="0" smtClean="0">
                <a:solidFill>
                  <a:srgbClr val="000000"/>
                </a:solidFill>
              </a:rPr>
              <a:t>Płatność przysługuje rolnikom:</a:t>
            </a:r>
          </a:p>
          <a:p>
            <a:pPr lvl="1" algn="just">
              <a:buClr>
                <a:srgbClr val="EF2A03"/>
              </a:buClr>
              <a:buFont typeface="Arial" pitchFamily="34" charset="0"/>
              <a:buChar char="•"/>
            </a:pPr>
            <a:r>
              <a:rPr lang="pl-PL" dirty="0" smtClean="0"/>
              <a:t>Spełniającym kryteria rolnika aktywnego zawodowo</a:t>
            </a:r>
          </a:p>
          <a:p>
            <a:pPr lvl="1" algn="just">
              <a:buClr>
                <a:srgbClr val="EF2A03"/>
              </a:buClr>
              <a:buFont typeface="Arial" pitchFamily="34" charset="0"/>
              <a:buChar char="•"/>
            </a:pPr>
            <a:r>
              <a:rPr lang="pl-PL" dirty="0" smtClean="0"/>
              <a:t>Uprawnionym do otrzymania jednolitej płatności obszarowej (JPO) do zadeklarowanych hektarów kwalifikowanych </a:t>
            </a:r>
          </a:p>
          <a:p>
            <a:pPr lvl="1" algn="just">
              <a:buClr>
                <a:srgbClr val="EF2A03"/>
              </a:buClr>
              <a:buFont typeface="Arial" pitchFamily="34" charset="0"/>
              <a:buChar char="•"/>
            </a:pPr>
            <a:r>
              <a:rPr lang="pl-PL" dirty="0" smtClean="0"/>
              <a:t>Którzy nie podzielili gospodarstwa po 18.10.2011 r. w celu uzyskania tej płatności</a:t>
            </a:r>
          </a:p>
          <a:p>
            <a:pPr marL="457200" lvl="1" indent="0" algn="just">
              <a:buClr>
                <a:srgbClr val="EF2A03"/>
              </a:buClr>
              <a:buNone/>
            </a:pPr>
            <a:endParaRPr lang="pl-PL" dirty="0" smtClean="0"/>
          </a:p>
          <a:p>
            <a:pPr lvl="0" algn="just">
              <a:buClr>
                <a:srgbClr val="EF2A03"/>
              </a:buClr>
              <a:buFont typeface="Wingdings" pitchFamily="2" charset="2"/>
              <a:buChar char="q"/>
            </a:pPr>
            <a:r>
              <a:rPr lang="pl-PL" sz="1800" b="1" dirty="0" smtClean="0">
                <a:solidFill>
                  <a:srgbClr val="000000"/>
                </a:solidFill>
              </a:rPr>
              <a:t>Forma płatności:</a:t>
            </a:r>
          </a:p>
          <a:p>
            <a:pPr lvl="1" algn="just">
              <a:buClr>
                <a:srgbClr val="EF2A03"/>
              </a:buClr>
              <a:buFont typeface="Arial" pitchFamily="34" charset="0"/>
              <a:buChar char="•"/>
            </a:pPr>
            <a:r>
              <a:rPr lang="pl-PL" dirty="0" smtClean="0"/>
              <a:t>płatność coroczna</a:t>
            </a:r>
          </a:p>
          <a:p>
            <a:pPr lvl="1" algn="just">
              <a:buClr>
                <a:srgbClr val="EF2A03"/>
              </a:buClr>
              <a:buFont typeface="Arial" pitchFamily="34" charset="0"/>
              <a:buChar char="•"/>
            </a:pPr>
            <a:r>
              <a:rPr lang="pl-PL" dirty="0" smtClean="0"/>
              <a:t>do powierzchni  w przedziale: </a:t>
            </a:r>
            <a:r>
              <a:rPr lang="pl-PL" sz="2400" b="1" dirty="0" smtClean="0">
                <a:solidFill>
                  <a:srgbClr val="FF0000"/>
                </a:solidFill>
              </a:rPr>
              <a:t>3 – 30 ha</a:t>
            </a:r>
          </a:p>
          <a:p>
            <a:pPr marL="457200" lvl="1" indent="0" algn="just">
              <a:buClr>
                <a:srgbClr val="EF2A03"/>
              </a:buClr>
              <a:buNone/>
            </a:pPr>
            <a:endParaRPr lang="pl-PL" b="1" dirty="0" smtClean="0">
              <a:solidFill>
                <a:srgbClr val="FF0000"/>
              </a:solidFill>
            </a:endParaRPr>
          </a:p>
          <a:p>
            <a:pPr lvl="0" algn="just">
              <a:buClr>
                <a:srgbClr val="EF2A03"/>
              </a:buClr>
              <a:buFont typeface="Wingdings" pitchFamily="2" charset="2"/>
              <a:buChar char="q"/>
            </a:pPr>
            <a:r>
              <a:rPr lang="pl-PL" sz="1800" b="1" dirty="0" smtClean="0">
                <a:solidFill>
                  <a:srgbClr val="000000"/>
                </a:solidFill>
              </a:rPr>
              <a:t>Kwoty płatności:</a:t>
            </a:r>
          </a:p>
          <a:p>
            <a:pPr lvl="1" algn="just">
              <a:buClr>
                <a:srgbClr val="EF2A03"/>
              </a:buClr>
              <a:buFont typeface="Arial" pitchFamily="34" charset="0"/>
              <a:buChar char="•"/>
            </a:pPr>
            <a:r>
              <a:rPr lang="pl-PL" sz="1800" dirty="0" smtClean="0">
                <a:solidFill>
                  <a:srgbClr val="000000"/>
                </a:solidFill>
              </a:rPr>
              <a:t>1 – 3 ha – 0 euro/ha;</a:t>
            </a:r>
          </a:p>
          <a:p>
            <a:pPr lvl="1" algn="just">
              <a:buClr>
                <a:srgbClr val="EF2A03"/>
              </a:buClr>
              <a:buFont typeface="Arial" pitchFamily="34" charset="0"/>
              <a:buChar char="•"/>
            </a:pPr>
            <a:r>
              <a:rPr lang="pl-PL" sz="1800" b="1" dirty="0" smtClean="0">
                <a:solidFill>
                  <a:srgbClr val="000000"/>
                </a:solidFill>
              </a:rPr>
              <a:t>3,01 -30 ha – 41 euro/ha (szacowana)</a:t>
            </a:r>
          </a:p>
          <a:p>
            <a:pPr lvl="0" algn="just">
              <a:buClr>
                <a:srgbClr val="EF2A03"/>
              </a:buClr>
              <a:buFont typeface="Wingdings" pitchFamily="2" charset="2"/>
              <a:buChar char="q"/>
            </a:pPr>
            <a:endParaRPr lang="pl-PL" sz="1800" b="1" dirty="0" smtClean="0">
              <a:solidFill>
                <a:srgbClr val="000000"/>
              </a:solidFill>
            </a:endParaRPr>
          </a:p>
          <a:p>
            <a:pPr marL="446088" lvl="1" indent="11113"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Płatność dodatkowa (2/2)</a:t>
            </a:r>
            <a:endParaRPr lang="pl-PL" dirty="0">
              <a:solidFill>
                <a:srgbClr val="C00000"/>
              </a:solidFill>
            </a:endParaRPr>
          </a:p>
        </p:txBody>
      </p:sp>
      <p:sp>
        <p:nvSpPr>
          <p:cNvPr id="3" name="Symbol zastępczy zawartości 2"/>
          <p:cNvSpPr>
            <a:spLocks noGrp="1"/>
          </p:cNvSpPr>
          <p:nvPr>
            <p:ph idx="1"/>
          </p:nvPr>
        </p:nvSpPr>
        <p:spPr>
          <a:xfrm>
            <a:off x="285720" y="1196752"/>
            <a:ext cx="8201028" cy="5375520"/>
          </a:xfrm>
        </p:spPr>
        <p:txBody>
          <a:bodyPr/>
          <a:lstStyle/>
          <a:p>
            <a:pPr lvl="0" algn="just">
              <a:buClr>
                <a:srgbClr val="EF2A03"/>
              </a:buClr>
              <a:buFont typeface="Wingdings" pitchFamily="2" charset="2"/>
              <a:buChar char="q"/>
            </a:pPr>
            <a:r>
              <a:rPr lang="pl-PL" sz="1800" b="1" dirty="0" smtClean="0">
                <a:solidFill>
                  <a:srgbClr val="000000"/>
                </a:solidFill>
              </a:rPr>
              <a:t>Dodatkowe zasady:</a:t>
            </a:r>
          </a:p>
          <a:p>
            <a:pPr lvl="1" algn="just">
              <a:buClr>
                <a:srgbClr val="EF2A03"/>
              </a:buClr>
              <a:buFont typeface="Arial" pitchFamily="34" charset="0"/>
              <a:buChar char="•"/>
            </a:pPr>
            <a:r>
              <a:rPr lang="pl-PL" dirty="0" smtClean="0"/>
              <a:t>Jeżeli obszar zgłoszony w ramach systemu jednolitej płatności obszarowej przekracza limity (przedziały) wyznaczone przez państwo członkowskie, obszar zgłoszony zmniejsza się do tego limitu.</a:t>
            </a:r>
          </a:p>
          <a:p>
            <a:pPr lvl="0" algn="just">
              <a:buClr>
                <a:srgbClr val="EF2A03"/>
              </a:buClr>
              <a:buFont typeface="Wingdings" pitchFamily="2" charset="2"/>
              <a:buChar char="q"/>
            </a:pPr>
            <a:r>
              <a:rPr lang="pl-PL" sz="1800" b="1" dirty="0" smtClean="0">
                <a:solidFill>
                  <a:srgbClr val="000000"/>
                </a:solidFill>
              </a:rPr>
              <a:t>Skutki:</a:t>
            </a:r>
          </a:p>
          <a:p>
            <a:pPr lvl="1" algn="just">
              <a:buClr>
                <a:srgbClr val="EF2A03"/>
              </a:buClr>
              <a:buFont typeface="Arial" pitchFamily="34" charset="0"/>
              <a:buChar char="•"/>
            </a:pPr>
            <a:r>
              <a:rPr lang="pl-PL" dirty="0" smtClean="0"/>
              <a:t>Szacuje się, że płatność dodatkowa trafi do </a:t>
            </a:r>
            <a:r>
              <a:rPr lang="pl-PL" b="1" dirty="0" smtClean="0"/>
              <a:t>ok. 920 tys. gospodarstw, co stanowi ok. 68% całkowitej liczby beneficjentów płatności bezpośrednich w Polsce.</a:t>
            </a:r>
          </a:p>
          <a:p>
            <a:pPr algn="just">
              <a:buClr>
                <a:srgbClr val="EF2A03"/>
              </a:buClr>
              <a:buFont typeface="Wingdings" pitchFamily="2" charset="2"/>
              <a:buChar char="q"/>
            </a:pPr>
            <a:r>
              <a:rPr lang="pl-PL" sz="1800" b="1" dirty="0" smtClean="0">
                <a:solidFill>
                  <a:srgbClr val="000000"/>
                </a:solidFill>
              </a:rPr>
              <a:t>Przykładowa średnia </a:t>
            </a:r>
            <a:r>
              <a:rPr lang="pl-PL" sz="1800" b="1" dirty="0">
                <a:solidFill>
                  <a:srgbClr val="000000"/>
                </a:solidFill>
              </a:rPr>
              <a:t>stawka </a:t>
            </a:r>
            <a:r>
              <a:rPr lang="pl-PL" sz="1800" b="1" dirty="0" smtClean="0">
                <a:solidFill>
                  <a:srgbClr val="000000"/>
                </a:solidFill>
              </a:rPr>
              <a:t> płatności  (JPO, zazielenienie, dodatkowa) na </a:t>
            </a:r>
            <a:r>
              <a:rPr lang="pl-PL" sz="1800" b="1" dirty="0">
                <a:solidFill>
                  <a:srgbClr val="000000"/>
                </a:solidFill>
              </a:rPr>
              <a:t>gospodarstwo</a:t>
            </a:r>
            <a:r>
              <a:rPr lang="pl-PL" sz="1800" b="1" dirty="0" smtClean="0">
                <a:solidFill>
                  <a:srgbClr val="000000"/>
                </a:solidFill>
              </a:rPr>
              <a:t>:</a:t>
            </a:r>
            <a:endParaRPr lang="pl-PL" sz="1800" b="1" dirty="0">
              <a:solidFill>
                <a:srgbClr val="000000"/>
              </a:solidFill>
            </a:endParaRPr>
          </a:p>
        </p:txBody>
      </p:sp>
      <p:graphicFrame>
        <p:nvGraphicFramePr>
          <p:cNvPr id="6" name="Tabela 5"/>
          <p:cNvGraphicFramePr>
            <a:graphicFrameLocks noGrp="1"/>
          </p:cNvGraphicFramePr>
          <p:nvPr>
            <p:extLst>
              <p:ext uri="{D42A27DB-BD31-4B8C-83A1-F6EECF244321}">
                <p14:modId xmlns="" xmlns:p14="http://schemas.microsoft.com/office/powerpoint/2010/main" val="1558251605"/>
              </p:ext>
            </p:extLst>
          </p:nvPr>
        </p:nvGraphicFramePr>
        <p:xfrm>
          <a:off x="1259633" y="3861044"/>
          <a:ext cx="6480719" cy="2664303"/>
        </p:xfrm>
        <a:graphic>
          <a:graphicData uri="http://schemas.openxmlformats.org/drawingml/2006/table">
            <a:tbl>
              <a:tblPr firstRow="1" firstCol="1" bandRow="1">
                <a:tableStyleId>{5C22544A-7EE6-4342-B048-85BDC9FD1C3A}</a:tableStyleId>
              </a:tblPr>
              <a:tblGrid>
                <a:gridCol w="2050321"/>
                <a:gridCol w="2205104"/>
                <a:gridCol w="2225294"/>
              </a:tblGrid>
              <a:tr h="449983">
                <a:tc>
                  <a:txBody>
                    <a:bodyPr/>
                    <a:lstStyle/>
                    <a:p>
                      <a:pPr algn="ctr">
                        <a:lnSpc>
                          <a:spcPct val="115000"/>
                        </a:lnSpc>
                        <a:spcAft>
                          <a:spcPts val="0"/>
                        </a:spcAft>
                      </a:pPr>
                      <a:r>
                        <a:rPr lang="pl-PL" sz="1100" dirty="0">
                          <a:effectLst/>
                        </a:rPr>
                        <a:t>Powierzchnia gospodarstwa</a:t>
                      </a:r>
                    </a:p>
                    <a:p>
                      <a:pPr algn="ctr">
                        <a:lnSpc>
                          <a:spcPct val="115000"/>
                        </a:lnSpc>
                        <a:spcAft>
                          <a:spcPts val="0"/>
                        </a:spcAft>
                      </a:pPr>
                      <a:r>
                        <a:rPr lang="pl-PL" sz="1100" dirty="0">
                          <a:effectLst/>
                        </a:rPr>
                        <a:t>(ha)</a:t>
                      </a:r>
                      <a:endParaRPr lang="pl-PL"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100" dirty="0">
                          <a:effectLst/>
                        </a:rPr>
                        <a:t>Kwota </a:t>
                      </a:r>
                      <a:r>
                        <a:rPr lang="pl-PL" sz="1100" dirty="0" smtClean="0">
                          <a:effectLst/>
                        </a:rPr>
                        <a:t>płatności</a:t>
                      </a:r>
                    </a:p>
                    <a:p>
                      <a:pPr algn="ctr">
                        <a:lnSpc>
                          <a:spcPct val="115000"/>
                        </a:lnSpc>
                        <a:spcAft>
                          <a:spcPts val="0"/>
                        </a:spcAft>
                      </a:pPr>
                      <a:r>
                        <a:rPr lang="pl-PL" sz="1100" dirty="0" smtClean="0">
                          <a:effectLst/>
                        </a:rPr>
                        <a:t>(</a:t>
                      </a:r>
                      <a:r>
                        <a:rPr lang="pl-PL" sz="1000" dirty="0" smtClean="0">
                          <a:effectLst/>
                        </a:rPr>
                        <a:t>euro/gospodarstwo)</a:t>
                      </a:r>
                      <a:endParaRPr lang="pl-PL"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100">
                          <a:effectLst/>
                        </a:rPr>
                        <a:t>Średnia stawka płatności</a:t>
                      </a:r>
                    </a:p>
                    <a:p>
                      <a:pPr algn="ctr">
                        <a:lnSpc>
                          <a:spcPct val="115000"/>
                        </a:lnSpc>
                        <a:spcAft>
                          <a:spcPts val="0"/>
                        </a:spcAft>
                      </a:pPr>
                      <a:r>
                        <a:rPr lang="pl-PL" sz="1100">
                          <a:effectLst/>
                        </a:rPr>
                        <a:t>euro/ha</a:t>
                      </a:r>
                      <a:endParaRPr lang="pl-PL" sz="110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3</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552</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184,00</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5</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1002</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200,40</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10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2 127</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212,70</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15</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3252</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216,80</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20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4 377</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218,85</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30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6 627</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220,90</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50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10 307</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206,14</a:t>
                      </a:r>
                      <a:endParaRPr lang="pl-PL" sz="1400" b="1" dirty="0">
                        <a:effectLst/>
                        <a:latin typeface="Calibri"/>
                        <a:ea typeface="Calibri"/>
                        <a:cs typeface="Times New Roman"/>
                      </a:endParaRPr>
                    </a:p>
                  </a:txBody>
                  <a:tcPr marL="68580" marR="68580" marT="0" marB="0"/>
                </a:tc>
              </a:tr>
              <a:tr h="276790">
                <a:tc>
                  <a:txBody>
                    <a:bodyPr/>
                    <a:lstStyle/>
                    <a:p>
                      <a:pPr algn="ctr">
                        <a:lnSpc>
                          <a:spcPct val="115000"/>
                        </a:lnSpc>
                        <a:spcAft>
                          <a:spcPts val="0"/>
                        </a:spcAft>
                      </a:pPr>
                      <a:r>
                        <a:rPr lang="pl-PL" sz="1400" dirty="0">
                          <a:effectLst/>
                        </a:rPr>
                        <a:t>100</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dirty="0">
                          <a:effectLst/>
                        </a:rPr>
                        <a:t>19 507</a:t>
                      </a:r>
                      <a:endParaRPr lang="pl-PL"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1400" b="1" dirty="0">
                          <a:effectLst/>
                        </a:rPr>
                        <a:t>195,07</a:t>
                      </a:r>
                      <a:endParaRPr lang="pl-PL" sz="1400" b="1" dirty="0">
                        <a:effectLst/>
                        <a:latin typeface="Calibri"/>
                        <a:ea typeface="Calibri"/>
                        <a:cs typeface="Times New Roman"/>
                      </a:endParaRPr>
                    </a:p>
                  </a:txBody>
                  <a:tcPr marL="68580" marR="68580"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Redukcja jednolitej płatności obszarowej (degresywność)</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endParaRPr lang="pl-PL" sz="1800" b="1" dirty="0" smtClean="0">
              <a:solidFill>
                <a:srgbClr val="000000"/>
              </a:solidFill>
            </a:endParaRPr>
          </a:p>
          <a:p>
            <a:pPr lvl="0" algn="just">
              <a:buClr>
                <a:srgbClr val="EF2A03"/>
              </a:buClr>
              <a:buFont typeface="Wingdings" pitchFamily="2" charset="2"/>
              <a:buChar char="q"/>
            </a:pPr>
            <a:endParaRPr lang="pl-PL" sz="1800" b="1" dirty="0">
              <a:solidFill>
                <a:srgbClr val="000000"/>
              </a:solidFill>
            </a:endParaRPr>
          </a:p>
          <a:p>
            <a:pPr lvl="0" algn="just">
              <a:buClr>
                <a:srgbClr val="EF2A03"/>
              </a:buClr>
              <a:buFont typeface="Wingdings" pitchFamily="2" charset="2"/>
              <a:buChar char="q"/>
            </a:pPr>
            <a:r>
              <a:rPr lang="pl-PL" sz="2400" dirty="0" smtClean="0">
                <a:solidFill>
                  <a:srgbClr val="000000"/>
                </a:solidFill>
              </a:rPr>
              <a:t>Kwota jednolitej płatności obszarowej objęta redukcją – ponad  </a:t>
            </a:r>
            <a:r>
              <a:rPr lang="pl-PL" sz="2400" b="1" dirty="0" smtClean="0">
                <a:solidFill>
                  <a:srgbClr val="000000"/>
                </a:solidFill>
              </a:rPr>
              <a:t>150 000 euro</a:t>
            </a:r>
          </a:p>
          <a:p>
            <a:pPr lvl="0" algn="just">
              <a:buClr>
                <a:srgbClr val="EF2A03"/>
              </a:buClr>
              <a:buFont typeface="Wingdings" pitchFamily="2" charset="2"/>
              <a:buChar char="q"/>
            </a:pPr>
            <a:r>
              <a:rPr lang="pl-PL" sz="2400" b="1" dirty="0" smtClean="0">
                <a:solidFill>
                  <a:srgbClr val="000000"/>
                </a:solidFill>
              </a:rPr>
              <a:t> </a:t>
            </a:r>
            <a:r>
              <a:rPr lang="pl-PL" sz="2400" dirty="0" smtClean="0">
                <a:solidFill>
                  <a:srgbClr val="000000"/>
                </a:solidFill>
              </a:rPr>
              <a:t>Wysokość redukcji </a:t>
            </a:r>
            <a:r>
              <a:rPr lang="pl-PL" sz="2400" b="1" dirty="0" smtClean="0">
                <a:solidFill>
                  <a:srgbClr val="000000"/>
                </a:solidFill>
              </a:rPr>
              <a:t>– 100 %</a:t>
            </a:r>
          </a:p>
          <a:p>
            <a:pPr lvl="0" algn="just">
              <a:buClr>
                <a:srgbClr val="EF2A03"/>
              </a:buClr>
              <a:buFont typeface="Wingdings" pitchFamily="2" charset="2"/>
              <a:buChar char="q"/>
            </a:pPr>
            <a:r>
              <a:rPr lang="pl-PL" sz="2400" dirty="0" smtClean="0">
                <a:solidFill>
                  <a:srgbClr val="000000"/>
                </a:solidFill>
              </a:rPr>
              <a:t>Kwota uzyskana z tytułu redukcji ok 20 mln euro/rok zwiększa budżet PROW</a:t>
            </a:r>
          </a:p>
          <a:p>
            <a:pPr lvl="0" algn="just">
              <a:buClr>
                <a:srgbClr val="EF2A03"/>
              </a:buClr>
              <a:buFont typeface="Wingdings" pitchFamily="2" charset="2"/>
              <a:buChar char="q"/>
            </a:pPr>
            <a:r>
              <a:rPr lang="pl-PL" sz="2400" dirty="0" smtClean="0">
                <a:solidFill>
                  <a:srgbClr val="000000"/>
                </a:solidFill>
              </a:rPr>
              <a:t>Redukcja obejmie  ok. 150 gospodarstw</a:t>
            </a:r>
          </a:p>
        </p:txBody>
      </p:sp>
    </p:spTree>
    <p:extLst>
      <p:ext uri="{BB962C8B-B14F-4D97-AF65-F5344CB8AC3E}">
        <p14:creationId xmlns="" xmlns:p14="http://schemas.microsoft.com/office/powerpoint/2010/main" val="2276373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System dla małych gospodarstw</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(1/4)</a:t>
            </a:r>
            <a:endParaRPr lang="pl-PL" dirty="0">
              <a:solidFill>
                <a:srgbClr val="C00000"/>
              </a:solidFill>
            </a:endParaRPr>
          </a:p>
        </p:txBody>
      </p:sp>
      <p:sp>
        <p:nvSpPr>
          <p:cNvPr id="3" name="Symbol zastępczy zawartości 2"/>
          <p:cNvSpPr>
            <a:spLocks noGrp="1"/>
          </p:cNvSpPr>
          <p:nvPr>
            <p:ph idx="1"/>
          </p:nvPr>
        </p:nvSpPr>
        <p:spPr>
          <a:xfrm>
            <a:off x="285720" y="1357298"/>
            <a:ext cx="8534752" cy="5214974"/>
          </a:xfrm>
        </p:spPr>
        <p:txBody>
          <a:bodyPr/>
          <a:lstStyle/>
          <a:p>
            <a:pPr lvl="0" algn="just">
              <a:buClr>
                <a:srgbClr val="EF2A03"/>
              </a:buClr>
              <a:buFont typeface="Wingdings" pitchFamily="2" charset="2"/>
              <a:buChar char="q"/>
            </a:pPr>
            <a:r>
              <a:rPr lang="pl-PL" sz="1800" b="1" dirty="0" smtClean="0">
                <a:solidFill>
                  <a:srgbClr val="000000"/>
                </a:solidFill>
              </a:rPr>
              <a:t>W systemie uczestniczyć mogą rolnicy, którzy:</a:t>
            </a:r>
          </a:p>
          <a:p>
            <a:pPr lvl="1" algn="just">
              <a:buClr>
                <a:srgbClr val="EF2A03"/>
              </a:buClr>
              <a:buFont typeface="Arial" pitchFamily="34" charset="0"/>
              <a:buChar char="•"/>
            </a:pPr>
            <a:r>
              <a:rPr lang="pl-PL" dirty="0" smtClean="0"/>
              <a:t>złożą w roku 2015 wniosek w ramach systemu jednolitej płatności obszarowej</a:t>
            </a:r>
          </a:p>
          <a:p>
            <a:pPr lvl="1" algn="just">
              <a:buClr>
                <a:srgbClr val="EF2A03"/>
              </a:buClr>
              <a:buFont typeface="Arial" pitchFamily="34" charset="0"/>
              <a:buChar char="•"/>
            </a:pPr>
            <a:r>
              <a:rPr lang="pl-PL" dirty="0" smtClean="0"/>
              <a:t>spełniają minimalne wymogi w zakresie powierzchni lub kwoty wsparcia (1ha lub 200 EUR)</a:t>
            </a:r>
          </a:p>
          <a:p>
            <a:pPr lvl="1" algn="just">
              <a:buClr>
                <a:srgbClr val="EF2A03"/>
              </a:buClr>
              <a:buFont typeface="Arial" pitchFamily="34" charset="0"/>
              <a:buChar char="•"/>
            </a:pPr>
            <a:r>
              <a:rPr lang="pl-PL" dirty="0" smtClean="0"/>
              <a:t>spełniają warunki określone dla pozostałych płatności, o które wnioskują w roku 2015 (płatności: jednolita płatność obszarowa, za zazielenianie, dla młodych rolników, dodatkowa, płatności związane z produkcją) </a:t>
            </a:r>
          </a:p>
          <a:p>
            <a:pPr lvl="1" algn="just">
              <a:buClr>
                <a:srgbClr val="EF2A03"/>
              </a:buClr>
              <a:buFont typeface="Arial" pitchFamily="34" charset="0"/>
              <a:buChar char="•"/>
            </a:pPr>
            <a:r>
              <a:rPr lang="pl-PL" dirty="0" smtClean="0"/>
              <a:t>złożą wniosek (w ramach wniosku o przyznanie płatności bezpośrednich lub na odrębnym formularzu) o uznanie za rolnika uczestniczącego w systemie dla małych gospodarstw - do 9 czerwca 2015 r. </a:t>
            </a:r>
          </a:p>
          <a:p>
            <a:pPr lvl="1" algn="just">
              <a:buClr>
                <a:srgbClr val="EF2A03"/>
              </a:buClr>
              <a:buFont typeface="Arial" pitchFamily="34" charset="0"/>
              <a:buChar char="•"/>
            </a:pPr>
            <a:r>
              <a:rPr lang="pl-PL" dirty="0" smtClean="0"/>
              <a:t>nie stworzyli, po 18.10.2011 r., w sztuczny sposób warunków pozwalających skorzystać z systemu dla małych gospodarstw</a:t>
            </a:r>
          </a:p>
          <a:p>
            <a:pPr lvl="1" algn="just">
              <a:buClr>
                <a:srgbClr val="EF2A03"/>
              </a:buClr>
              <a:buFont typeface="Arial" pitchFamily="34" charset="0"/>
              <a:buChar char="•"/>
            </a:pPr>
            <a:r>
              <a:rPr lang="pl-PL" dirty="0" smtClean="0"/>
              <a:t>nie uzyskają wsparcia w ramach </a:t>
            </a:r>
            <a:r>
              <a:rPr lang="pl-PL" dirty="0" err="1" smtClean="0"/>
              <a:t>poddziałania</a:t>
            </a:r>
            <a:r>
              <a:rPr lang="pl-PL" dirty="0" smtClean="0"/>
              <a:t> 7.7.5 PROW 2014-2020 </a:t>
            </a:r>
            <a:r>
              <a:rPr lang="pl-PL" i="1" dirty="0" smtClean="0"/>
              <a:t>Płatności dla rolników kwalifikujących się do wsparcia w ramach systemu dla małych gospodarstw (Płatności dla rolników przekazujących małe gospodarstwa</a:t>
            </a:r>
            <a:r>
              <a:rPr lang="pl-PL" dirty="0" smtClean="0"/>
              <a:t>)</a:t>
            </a:r>
          </a:p>
          <a:p>
            <a:pPr lvl="0" algn="just">
              <a:buClr>
                <a:srgbClr val="EF2A03"/>
              </a:buClr>
              <a:buNone/>
            </a:pPr>
            <a:endParaRPr lang="pl-PL" sz="1800" b="1" dirty="0" smtClean="0">
              <a:solidFill>
                <a:srgbClr val="000000"/>
              </a:solidFill>
            </a:endParaRPr>
          </a:p>
          <a:p>
            <a:pPr marL="446088" lvl="1" indent="11113"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(2/4)</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r>
              <a:rPr lang="pl-PL" sz="1800" b="1" dirty="0" smtClean="0">
                <a:solidFill>
                  <a:srgbClr val="000000"/>
                </a:solidFill>
              </a:rPr>
              <a:t>Ogólne zasady systemu:</a:t>
            </a:r>
          </a:p>
          <a:p>
            <a:pPr lvl="1" algn="just">
              <a:buClr>
                <a:srgbClr val="EF2A03"/>
              </a:buClr>
              <a:buFont typeface="Arial" pitchFamily="34" charset="0"/>
              <a:buChar char="•"/>
            </a:pPr>
            <a:r>
              <a:rPr lang="pl-PL" sz="2000" dirty="0" smtClean="0"/>
              <a:t>rolnicy uczestniczący w systemie zwolnieni z obowiązkowych praktyk zazielenienia (TUZ, dywersyfikacja upraw, obszary proekologiczne) </a:t>
            </a:r>
          </a:p>
          <a:p>
            <a:pPr lvl="1" algn="just">
              <a:buClr>
                <a:srgbClr val="EF2A03"/>
              </a:buClr>
              <a:buFont typeface="Arial" pitchFamily="34" charset="0"/>
              <a:buChar char="•"/>
            </a:pPr>
            <a:r>
              <a:rPr lang="pl-PL" sz="2000" dirty="0" smtClean="0"/>
              <a:t>rolnicy uczestniczący w systemie zwolnieni są z </a:t>
            </a:r>
            <a:r>
              <a:rPr lang="pl-PL" sz="2000" u="sng" dirty="0" smtClean="0"/>
              <a:t>zasady</a:t>
            </a:r>
            <a:r>
              <a:rPr lang="pl-PL" sz="2000" dirty="0" smtClean="0"/>
              <a:t> wzajemnej zgodności  (ale nie z wymogów przewidzianych w przepisach prawa powszechnie obowiązującego)</a:t>
            </a:r>
          </a:p>
          <a:p>
            <a:pPr lvl="1" algn="just">
              <a:buClr>
                <a:srgbClr val="EF2A03"/>
              </a:buClr>
              <a:buFont typeface="Arial" pitchFamily="34" charset="0"/>
              <a:buChar char="•"/>
            </a:pPr>
            <a:r>
              <a:rPr lang="pl-PL" sz="2000" dirty="0" smtClean="0"/>
              <a:t>rolnicy, którzy wystąpią z systemu (lub nie wyrażą zgody na automatyczne włączenie do systemu) nie będą mogli ponownie zadeklarować zamiaru uczestnictwa w systemie dla małych gospodarstw</a:t>
            </a:r>
          </a:p>
          <a:p>
            <a:pPr lvl="1" algn="just">
              <a:buClr>
                <a:srgbClr val="EF2A03"/>
              </a:buClr>
              <a:buFont typeface="Arial" pitchFamily="34" charset="0"/>
              <a:buChar char="•"/>
            </a:pPr>
            <a:r>
              <a:rPr lang="pl-PL" sz="2000" b="1" dirty="0" smtClean="0">
                <a:solidFill>
                  <a:srgbClr val="000000"/>
                </a:solidFill>
              </a:rPr>
              <a:t>płatność dla małych gospodarstw będzie określana jako suma wszystkich płatności bezpośrednich, do otrzymania których rolnik byłby uprawniony w systemie standardowym, z zastosowaniem maksymalnego limitu </a:t>
            </a:r>
            <a:r>
              <a:rPr lang="pl-PL" sz="2000" b="1" dirty="0" smtClean="0">
                <a:solidFill>
                  <a:srgbClr val="FF0000"/>
                </a:solidFill>
              </a:rPr>
              <a:t>1250 EUR</a:t>
            </a:r>
          </a:p>
          <a:p>
            <a:pPr marL="446088" lvl="1" indent="11113" algn="just">
              <a:buClr>
                <a:srgbClr val="EF2A03"/>
              </a:buClr>
              <a:buNone/>
            </a:pPr>
            <a:r>
              <a:rPr lang="pl-PL" dirty="0" smtClean="0"/>
              <a:t/>
            </a:r>
            <a:br>
              <a:rPr lang="pl-PL" dirty="0" smtClean="0"/>
            </a:br>
            <a:endParaRPr lang="pl-PL" dirty="0" smtClean="0"/>
          </a:p>
          <a:p>
            <a:pPr lvl="1" algn="just">
              <a:buClr>
                <a:srgbClr val="EF2A03"/>
              </a:buClr>
              <a:buNone/>
            </a:pP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(3/4)</a:t>
            </a:r>
            <a:endParaRPr lang="pl-PL" dirty="0">
              <a:solidFill>
                <a:srgbClr val="C00000"/>
              </a:solidFill>
            </a:endParaRPr>
          </a:p>
        </p:txBody>
      </p:sp>
      <p:sp>
        <p:nvSpPr>
          <p:cNvPr id="3" name="Symbol zastępczy zawartości 2"/>
          <p:cNvSpPr>
            <a:spLocks noGrp="1"/>
          </p:cNvSpPr>
          <p:nvPr>
            <p:ph idx="1"/>
          </p:nvPr>
        </p:nvSpPr>
        <p:spPr>
          <a:xfrm>
            <a:off x="285720" y="1357298"/>
            <a:ext cx="8534752" cy="5214974"/>
          </a:xfrm>
        </p:spPr>
        <p:txBody>
          <a:bodyPr/>
          <a:lstStyle/>
          <a:p>
            <a:pPr lvl="0" algn="just">
              <a:buClr>
                <a:srgbClr val="EF2A03"/>
              </a:buClr>
              <a:buFont typeface="Wingdings" pitchFamily="2" charset="2"/>
              <a:buChar char="q"/>
            </a:pPr>
            <a:r>
              <a:rPr lang="pl-PL" sz="1800" b="1" dirty="0" smtClean="0">
                <a:solidFill>
                  <a:srgbClr val="000000"/>
                </a:solidFill>
              </a:rPr>
              <a:t>Przewidywany tryb obsługi uczestnictwa w systemie:</a:t>
            </a:r>
          </a:p>
          <a:p>
            <a:pPr lvl="1" algn="just">
              <a:buClr>
                <a:srgbClr val="EF2A03"/>
              </a:buClr>
              <a:buFont typeface="Arial" pitchFamily="34" charset="0"/>
              <a:buChar char="•"/>
            </a:pPr>
            <a:r>
              <a:rPr lang="pl-PL" sz="1800" dirty="0" smtClean="0"/>
              <a:t>Na stronie </a:t>
            </a:r>
            <a:r>
              <a:rPr lang="pl-PL" sz="1800" dirty="0" err="1" smtClean="0"/>
              <a:t>ARiMR</a:t>
            </a:r>
            <a:r>
              <a:rPr lang="pl-PL" sz="1800" dirty="0" smtClean="0"/>
              <a:t> rolnik otrzyma informację o szacunkowych stawkach płatności i sposobie obliczania stawki wsparcia dla małych  gospodarstw </a:t>
            </a:r>
          </a:p>
          <a:p>
            <a:pPr lvl="1" algn="just">
              <a:buClr>
                <a:srgbClr val="EF2A03"/>
              </a:buClr>
              <a:buNone/>
            </a:pPr>
            <a:endParaRPr lang="pl-PL" sz="1800" dirty="0" smtClean="0"/>
          </a:p>
          <a:p>
            <a:pPr lvl="1" algn="just">
              <a:buClr>
                <a:srgbClr val="EF2A03"/>
              </a:buClr>
              <a:buFont typeface="Arial" pitchFamily="34" charset="0"/>
              <a:buChar char="•"/>
            </a:pPr>
            <a:r>
              <a:rPr lang="pl-PL" sz="1800" dirty="0" smtClean="0"/>
              <a:t>w terminie do 9 czerwca 2015 r.  rolnik wnioskuje o uznanie go za rolnika uczestniczącego w systemie dla małych gospodarstw lub składa oświadczenie o wystąpieniu z systemu dla małych gospodarstw (tj. w przypadku, kiedy rolnik nie wyraża zgody na włączenie go do systemu z urzędu, jeśli łączna kwota płatności bezpośrednich wyniesie nie więcej niż 1250 EUR)</a:t>
            </a:r>
          </a:p>
          <a:p>
            <a:pPr lvl="1" algn="just">
              <a:buClr>
                <a:srgbClr val="EF2A03"/>
              </a:buClr>
              <a:buNone/>
            </a:pPr>
            <a:endParaRPr lang="pl-PL" sz="1800" dirty="0" smtClean="0"/>
          </a:p>
          <a:p>
            <a:pPr lvl="1" algn="just">
              <a:buClr>
                <a:srgbClr val="EF2A03"/>
              </a:buClr>
              <a:buFont typeface="Arial" pitchFamily="34" charset="0"/>
              <a:buChar char="•"/>
            </a:pPr>
            <a:r>
              <a:rPr lang="pl-PL" sz="1800" dirty="0" smtClean="0"/>
              <a:t>rolnicy, w przypadku których należna kwota płatności bezpośrednich za rok 2015 (określona w decyzji o przyznaniu płatności) będzie mniejsza lub równa 1250 EUR i którzy nie złożą oświadczenia o wystąpieniu z systemu do dnia 9 czerwca 2015 r., zostaną włączeni z urzędu do systemu dla małych gospodarstw, z możliwością wystąpienia z systemu w kolejnym roku (na podstawie oświadczenia składanego w terminie do dnia 30 września 2016 r. lub w latach kolejnych)</a:t>
            </a:r>
          </a:p>
          <a:p>
            <a:pPr marL="446088" lvl="1" indent="11113" algn="just">
              <a:buClr>
                <a:srgbClr val="EF2A03"/>
              </a:buClr>
              <a:buNone/>
            </a:pPr>
            <a:r>
              <a:rPr lang="pl-PL" sz="2000" dirty="0" smtClean="0"/>
              <a:t/>
            </a:r>
            <a:br>
              <a:rPr lang="pl-PL" sz="2000" dirty="0" smtClean="0"/>
            </a:br>
            <a:endParaRPr lang="pl-PL" sz="2000" dirty="0" smtClean="0"/>
          </a:p>
          <a:p>
            <a:pPr lvl="1" algn="just">
              <a:buClr>
                <a:srgbClr val="EF2A03"/>
              </a:buClr>
              <a:buNone/>
            </a:pP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System dla małych gospodarstw (4/</a:t>
            </a:r>
            <a:r>
              <a:rPr lang="pl-PL" dirty="0" err="1" smtClean="0">
                <a:solidFill>
                  <a:srgbClr val="C00000"/>
                </a:solidFill>
              </a:rPr>
              <a:t>4</a:t>
            </a:r>
            <a:r>
              <a:rPr lang="pl-PL" dirty="0" smtClean="0">
                <a:solidFill>
                  <a:srgbClr val="C00000"/>
                </a:solidFill>
              </a:rPr>
              <a:t>)</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r>
              <a:rPr lang="pl-PL" sz="1800" b="1" dirty="0" smtClean="0">
                <a:solidFill>
                  <a:srgbClr val="000000"/>
                </a:solidFill>
              </a:rPr>
              <a:t>Dodatkowe zasady:</a:t>
            </a:r>
          </a:p>
          <a:p>
            <a:pPr lvl="1" algn="just">
              <a:buClr>
                <a:srgbClr val="EF2A03"/>
              </a:buClr>
              <a:buFont typeface="Arial" pitchFamily="34" charset="0"/>
              <a:buChar char="•"/>
            </a:pPr>
            <a:r>
              <a:rPr lang="pl-PL" sz="2000" dirty="0" smtClean="0"/>
              <a:t>Do płatności w ramach systemu dla małych gospodarstw nie stosuje się kar administracyjnych z tytułu niezgłoszenia wszystkich obszarów (niezgłoszenie wszystkich działek rolnych w gospodarstwie)</a:t>
            </a:r>
          </a:p>
          <a:p>
            <a:pPr lvl="1" algn="just">
              <a:buClr>
                <a:srgbClr val="EF2A03"/>
              </a:buClr>
              <a:buFont typeface="Arial" pitchFamily="34" charset="0"/>
              <a:buChar char="•"/>
            </a:pPr>
            <a:r>
              <a:rPr lang="pl-PL" sz="2000" dirty="0" smtClean="0"/>
              <a:t>Beneficjenci płatności w ramach systemu dla małych gospodarstw, w przypadku których kwota pomocy otrzymanej z funduszy rolniczych UE w ciągu jednego roku jest równa lub niższa od kwoty 1250 EUR, nie podlegają publikacji w ramach przepisów o przejrzystości wsparcia</a:t>
            </a:r>
          </a:p>
          <a:p>
            <a:pPr lvl="1" algn="just">
              <a:buClr>
                <a:srgbClr val="EF2A03"/>
              </a:buClr>
              <a:buNone/>
            </a:pP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Płatności związane </a:t>
            </a:r>
            <a:br>
              <a:rPr lang="pl-PL" sz="2800" i="1" dirty="0" smtClean="0">
                <a:solidFill>
                  <a:srgbClr val="C00000"/>
                </a:solidFill>
                <a:effectLst>
                  <a:outerShdw blurRad="38100" dist="38100" dir="2700000" algn="tl">
                    <a:srgbClr val="000000">
                      <a:alpha val="43137"/>
                    </a:srgbClr>
                  </a:outerShdw>
                </a:effectLst>
              </a:rPr>
            </a:br>
            <a:r>
              <a:rPr lang="pl-PL" sz="2800" i="1" dirty="0" smtClean="0">
                <a:solidFill>
                  <a:srgbClr val="C00000"/>
                </a:solidFill>
                <a:effectLst>
                  <a:outerShdw blurRad="38100" dist="38100" dir="2700000" algn="tl">
                    <a:srgbClr val="000000">
                      <a:alpha val="43137"/>
                    </a:srgbClr>
                  </a:outerShdw>
                </a:effectLst>
              </a:rPr>
              <a:t>(do powierzchni upraw i do zwierząt)</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(1/8)</a:t>
            </a:r>
            <a:br>
              <a:rPr lang="pl-PL" dirty="0" smtClean="0">
                <a:solidFill>
                  <a:srgbClr val="C00000"/>
                </a:solidFill>
              </a:rPr>
            </a:br>
            <a:r>
              <a:rPr lang="pl-PL" i="1" dirty="0" smtClean="0">
                <a:solidFill>
                  <a:srgbClr val="C00000"/>
                </a:solidFill>
              </a:rPr>
              <a:t>zgodnie z propozycją </a:t>
            </a:r>
            <a:r>
              <a:rPr lang="pl-PL" i="1" dirty="0" err="1" smtClean="0">
                <a:solidFill>
                  <a:srgbClr val="C00000"/>
                </a:solidFill>
              </a:rPr>
              <a:t>MRiRW</a:t>
            </a:r>
            <a:endParaRPr lang="pl-PL" i="1"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r>
              <a:rPr lang="pl-PL" sz="1800" b="1" dirty="0" smtClean="0">
                <a:solidFill>
                  <a:srgbClr val="000000"/>
                </a:solidFill>
              </a:rPr>
              <a:t>Sektory objęte wsparciem:</a:t>
            </a:r>
          </a:p>
          <a:p>
            <a:pPr lvl="1" algn="just">
              <a:buClr>
                <a:srgbClr val="EF2A03"/>
              </a:buClr>
              <a:buFont typeface="Arial" pitchFamily="34" charset="0"/>
              <a:buChar char="•"/>
            </a:pPr>
            <a:r>
              <a:rPr lang="pl-PL" dirty="0" smtClean="0"/>
              <a:t>Bydło</a:t>
            </a:r>
          </a:p>
          <a:p>
            <a:pPr lvl="1" algn="just">
              <a:buClr>
                <a:srgbClr val="EF2A03"/>
              </a:buClr>
              <a:buFont typeface="Arial" pitchFamily="34" charset="0"/>
              <a:buChar char="•"/>
            </a:pPr>
            <a:r>
              <a:rPr lang="pl-PL" dirty="0" smtClean="0"/>
              <a:t>Krowy</a:t>
            </a:r>
          </a:p>
          <a:p>
            <a:pPr lvl="1" algn="just">
              <a:buClr>
                <a:srgbClr val="EF2A03"/>
              </a:buClr>
              <a:buFont typeface="Arial" pitchFamily="34" charset="0"/>
              <a:buChar char="•"/>
            </a:pPr>
            <a:r>
              <a:rPr lang="pl-PL" dirty="0" smtClean="0"/>
              <a:t>Owce</a:t>
            </a:r>
          </a:p>
          <a:p>
            <a:pPr lvl="1" algn="just">
              <a:buClr>
                <a:srgbClr val="EF2A03"/>
              </a:buClr>
              <a:buFont typeface="Arial" pitchFamily="34" charset="0"/>
              <a:buChar char="•"/>
            </a:pPr>
            <a:r>
              <a:rPr lang="pl-PL" dirty="0" smtClean="0"/>
              <a:t>Kozy</a:t>
            </a:r>
            <a:endParaRPr lang="pl-PL" dirty="0"/>
          </a:p>
          <a:p>
            <a:pPr lvl="1" algn="just">
              <a:buClr>
                <a:srgbClr val="EF2A03"/>
              </a:buClr>
              <a:buFont typeface="Arial" pitchFamily="34" charset="0"/>
              <a:buChar char="•"/>
            </a:pPr>
            <a:r>
              <a:rPr lang="pl-PL" dirty="0" smtClean="0"/>
              <a:t>Buraki cukrowe</a:t>
            </a:r>
          </a:p>
          <a:p>
            <a:pPr lvl="1" algn="just">
              <a:buClr>
                <a:srgbClr val="EF2A03"/>
              </a:buClr>
              <a:buFont typeface="Arial" pitchFamily="34" charset="0"/>
              <a:buChar char="•"/>
            </a:pPr>
            <a:r>
              <a:rPr lang="pl-PL" dirty="0" smtClean="0"/>
              <a:t>Ziemniaki skrobiowe</a:t>
            </a:r>
          </a:p>
          <a:p>
            <a:pPr lvl="1" algn="just">
              <a:buClr>
                <a:srgbClr val="EF2A03"/>
              </a:buClr>
              <a:buFont typeface="Arial" pitchFamily="34" charset="0"/>
              <a:buChar char="•"/>
            </a:pPr>
            <a:r>
              <a:rPr lang="pl-PL" dirty="0" smtClean="0"/>
              <a:t>Owoce miękkie (truskawki, maliny)</a:t>
            </a:r>
          </a:p>
          <a:p>
            <a:pPr lvl="1" algn="just">
              <a:buClr>
                <a:srgbClr val="EF2A03"/>
              </a:buClr>
              <a:buFont typeface="Arial" pitchFamily="34" charset="0"/>
              <a:buChar char="•"/>
            </a:pPr>
            <a:r>
              <a:rPr lang="pl-PL" dirty="0" smtClean="0"/>
              <a:t>Chmiel</a:t>
            </a:r>
          </a:p>
          <a:p>
            <a:pPr lvl="1" algn="just">
              <a:buClr>
                <a:srgbClr val="EF2A03"/>
              </a:buClr>
              <a:buFont typeface="Arial" pitchFamily="34" charset="0"/>
              <a:buChar char="•"/>
            </a:pPr>
            <a:r>
              <a:rPr lang="pl-PL" dirty="0" smtClean="0"/>
              <a:t>Rośliny wysokobiałkowe</a:t>
            </a:r>
          </a:p>
          <a:p>
            <a:pPr lvl="1" algn="just">
              <a:buClr>
                <a:srgbClr val="EF2A03"/>
              </a:buClr>
              <a:buFont typeface="Arial" pitchFamily="34" charset="0"/>
              <a:buChar char="•"/>
            </a:pPr>
            <a:r>
              <a:rPr lang="pl-PL" dirty="0" smtClean="0"/>
              <a:t>Pomidory</a:t>
            </a:r>
          </a:p>
          <a:p>
            <a:pPr lvl="1" algn="just">
              <a:buClr>
                <a:srgbClr val="EF2A03"/>
              </a:buClr>
              <a:buFont typeface="Arial" pitchFamily="34" charset="0"/>
              <a:buChar char="•"/>
            </a:pPr>
            <a:r>
              <a:rPr lang="pl-PL" dirty="0" smtClean="0"/>
              <a:t>Len </a:t>
            </a:r>
          </a:p>
          <a:p>
            <a:pPr lvl="1" algn="just">
              <a:buClr>
                <a:srgbClr val="EF2A03"/>
              </a:buClr>
              <a:buFont typeface="Arial" pitchFamily="34" charset="0"/>
              <a:buChar char="•"/>
            </a:pPr>
            <a:r>
              <a:rPr lang="pl-PL" dirty="0" smtClean="0"/>
              <a:t>Konopie włókniste</a:t>
            </a:r>
          </a:p>
          <a:p>
            <a:pPr lvl="0" algn="just">
              <a:buClr>
                <a:srgbClr val="EF2A03"/>
              </a:buClr>
              <a:buFont typeface="Wingdings" pitchFamily="2" charset="2"/>
              <a:buChar char="q"/>
            </a:pPr>
            <a:r>
              <a:rPr lang="pl-PL" sz="1800" b="1" dirty="0" smtClean="0">
                <a:solidFill>
                  <a:srgbClr val="000000"/>
                </a:solidFill>
              </a:rPr>
              <a:t>Ramowe zasady:</a:t>
            </a:r>
          </a:p>
          <a:p>
            <a:pPr lvl="0" algn="just">
              <a:buClr>
                <a:srgbClr val="EF2A03"/>
              </a:buClr>
              <a:buFont typeface="Arial" pitchFamily="34" charset="0"/>
              <a:buChar char="•"/>
            </a:pPr>
            <a:r>
              <a:rPr lang="pl-PL" dirty="0" smtClean="0"/>
              <a:t>wsparcie związane z produkcją ma formę płatności rocznej i jest przyznawane w granicach określonych limitów ilościowych oraz oparte na ustalonych obszarach lub na ustalonej liczbie zwierząt</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lstStyle/>
          <a:p>
            <a:pPr>
              <a:defRPr/>
            </a:pPr>
            <a:r>
              <a:rPr lang="pl-PL" dirty="0" smtClean="0"/>
              <a:t>3</a:t>
            </a:r>
            <a:endParaRPr lang="pl-PL" dirty="0"/>
          </a:p>
        </p:txBody>
      </p:sp>
      <p:sp>
        <p:nvSpPr>
          <p:cNvPr id="4" name="Tytuł 1"/>
          <p:cNvSpPr>
            <a:spLocks noGrp="1"/>
          </p:cNvSpPr>
          <p:nvPr>
            <p:ph type="title"/>
          </p:nvPr>
        </p:nvSpPr>
        <p:spPr>
          <a:xfrm>
            <a:off x="684213" y="620713"/>
            <a:ext cx="7772400" cy="950899"/>
          </a:xfrm>
        </p:spPr>
        <p:txBody>
          <a:bodyPr/>
          <a:lstStyle/>
          <a:p>
            <a:r>
              <a:rPr lang="pl-PL" dirty="0" smtClean="0">
                <a:solidFill>
                  <a:srgbClr val="C00000"/>
                </a:solidFill>
              </a:rPr>
              <a:t>Budżet na wybrane płatności (2015-2020)</a:t>
            </a:r>
            <a:br>
              <a:rPr lang="pl-PL" dirty="0" smtClean="0">
                <a:solidFill>
                  <a:srgbClr val="C00000"/>
                </a:solidFill>
              </a:rPr>
            </a:br>
            <a:endParaRPr lang="pl-PL" sz="1400" dirty="0">
              <a:solidFill>
                <a:srgbClr val="C00000"/>
              </a:solidFill>
            </a:endParaRPr>
          </a:p>
        </p:txBody>
      </p:sp>
      <p:graphicFrame>
        <p:nvGraphicFramePr>
          <p:cNvPr id="6" name="Tabela 5"/>
          <p:cNvGraphicFramePr>
            <a:graphicFrameLocks noGrp="1"/>
          </p:cNvGraphicFramePr>
          <p:nvPr/>
        </p:nvGraphicFramePr>
        <p:xfrm>
          <a:off x="571471" y="1428736"/>
          <a:ext cx="8143932" cy="4429154"/>
        </p:xfrm>
        <a:graphic>
          <a:graphicData uri="http://schemas.openxmlformats.org/drawingml/2006/table">
            <a:tbl>
              <a:tblPr/>
              <a:tblGrid>
                <a:gridCol w="2044588"/>
                <a:gridCol w="874285"/>
                <a:gridCol w="707345"/>
                <a:gridCol w="707345"/>
                <a:gridCol w="707345"/>
                <a:gridCol w="707345"/>
                <a:gridCol w="707345"/>
                <a:gridCol w="707345"/>
                <a:gridCol w="980989"/>
              </a:tblGrid>
              <a:tr h="921740">
                <a:tc>
                  <a:txBody>
                    <a:bodyPr/>
                    <a:lstStyle/>
                    <a:p>
                      <a:pPr algn="ctr">
                        <a:spcAft>
                          <a:spcPts val="0"/>
                        </a:spcAft>
                      </a:pPr>
                      <a:r>
                        <a:rPr lang="pl-PL" sz="1400" b="1" dirty="0">
                          <a:solidFill>
                            <a:srgbClr val="76923C"/>
                          </a:solidFill>
                          <a:latin typeface="Calibri"/>
                          <a:ea typeface="Calibri"/>
                          <a:cs typeface="Times New Roman"/>
                        </a:rPr>
                        <a:t>STRUKTURA BUDŻETU PŁATNOŚCI</a:t>
                      </a:r>
                      <a:endParaRPr lang="pl-PL" sz="1400" dirty="0">
                        <a:solidFill>
                          <a:srgbClr val="000000"/>
                        </a:solidFill>
                        <a:latin typeface="Calibri"/>
                        <a:ea typeface="Calibri"/>
                        <a:cs typeface="Calibri"/>
                      </a:endParaRPr>
                    </a:p>
                    <a:p>
                      <a:pPr algn="ctr">
                        <a:spcAft>
                          <a:spcPts val="0"/>
                        </a:spcAft>
                      </a:pPr>
                      <a:r>
                        <a:rPr lang="pl-PL" sz="1400" b="1" dirty="0">
                          <a:solidFill>
                            <a:srgbClr val="76923C"/>
                          </a:solidFill>
                          <a:latin typeface="Calibri"/>
                          <a:ea typeface="Calibri"/>
                          <a:cs typeface="Times New Roman"/>
                        </a:rPr>
                        <a:t>2015-2020</a:t>
                      </a:r>
                      <a:endParaRPr lang="pl-PL" sz="1400" dirty="0">
                        <a:solidFill>
                          <a:srgbClr val="76923C"/>
                        </a:solidFill>
                        <a:latin typeface="Calibri"/>
                        <a:ea typeface="Calibri"/>
                        <a:cs typeface="Times New Roman"/>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Udział </a:t>
                      </a:r>
                      <a:br>
                        <a:rPr lang="pl-PL" sz="1400" b="1">
                          <a:solidFill>
                            <a:srgbClr val="76923C"/>
                          </a:solidFill>
                          <a:latin typeface="Calibri"/>
                          <a:ea typeface="Calibri"/>
                          <a:cs typeface="Times New Roman"/>
                        </a:rPr>
                      </a:br>
                      <a:r>
                        <a:rPr lang="pl-PL" sz="1400" b="1">
                          <a:solidFill>
                            <a:srgbClr val="76923C"/>
                          </a:solidFill>
                          <a:latin typeface="Calibri"/>
                          <a:ea typeface="Calibri"/>
                          <a:cs typeface="Times New Roman"/>
                        </a:rPr>
                        <a:t>w kopercie</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2015</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2016</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2017</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2018</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2019</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2020</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a:solidFill>
                            <a:srgbClr val="76923C"/>
                          </a:solidFill>
                          <a:latin typeface="Calibri"/>
                          <a:ea typeface="Calibri"/>
                          <a:cs typeface="Times New Roman"/>
                        </a:rPr>
                        <a:t>Razem </a:t>
                      </a:r>
                      <a:br>
                        <a:rPr lang="pl-PL" sz="1400" b="1">
                          <a:solidFill>
                            <a:srgbClr val="76923C"/>
                          </a:solidFill>
                          <a:latin typeface="Calibri"/>
                          <a:ea typeface="Calibri"/>
                          <a:cs typeface="Times New Roman"/>
                        </a:rPr>
                      </a:br>
                      <a:r>
                        <a:rPr lang="pl-PL" sz="1400" b="1">
                          <a:solidFill>
                            <a:srgbClr val="76923C"/>
                          </a:solidFill>
                          <a:latin typeface="Calibri"/>
                          <a:ea typeface="Calibri"/>
                          <a:cs typeface="Times New Roman"/>
                        </a:rPr>
                        <a:t>2015-2020</a:t>
                      </a:r>
                      <a:br>
                        <a:rPr lang="pl-PL" sz="1400" b="1">
                          <a:solidFill>
                            <a:srgbClr val="76923C"/>
                          </a:solidFill>
                          <a:latin typeface="Calibri"/>
                          <a:ea typeface="Calibri"/>
                          <a:cs typeface="Times New Roman"/>
                        </a:rPr>
                      </a:b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501059">
                <a:tc>
                  <a:txBody>
                    <a:bodyPr/>
                    <a:lstStyle/>
                    <a:p>
                      <a:pPr>
                        <a:spcAft>
                          <a:spcPts val="0"/>
                        </a:spcAft>
                      </a:pPr>
                      <a:r>
                        <a:rPr lang="pl-PL" sz="1400" b="1">
                          <a:solidFill>
                            <a:srgbClr val="76923C"/>
                          </a:solidFill>
                          <a:latin typeface="Calibri"/>
                          <a:ea typeface="Calibri"/>
                          <a:cs typeface="Times New Roman"/>
                        </a:rPr>
                        <a:t>Całkowita koperta finansowa</a:t>
                      </a:r>
                      <a:endParaRPr lang="pl-PL" sz="1400">
                        <a:solidFill>
                          <a:srgbClr val="000000"/>
                        </a:solidFill>
                        <a:latin typeface="Calibri"/>
                        <a:ea typeface="Calibri"/>
                        <a:cs typeface="Calibri"/>
                      </a:endParaRPr>
                    </a:p>
                  </a:txBody>
                  <a:tcPr marL="68580" marR="68580" marT="0" marB="0">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100%</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3 379</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3 395</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3 412</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3 431</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3 451</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3 062</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400" b="1">
                          <a:solidFill>
                            <a:srgbClr val="76923C"/>
                          </a:solidFill>
                          <a:latin typeface="Calibri"/>
                          <a:ea typeface="Calibri"/>
                          <a:cs typeface="Times New Roman"/>
                        </a:rPr>
                        <a:t>20 129</a:t>
                      </a:r>
                      <a:endParaRPr lang="pl-PL" sz="1400">
                        <a:solidFill>
                          <a:srgbClr val="000000"/>
                        </a:solidFill>
                        <a:latin typeface="Calibri"/>
                        <a:ea typeface="Calibri"/>
                        <a:cs typeface="Calibri"/>
                      </a:endParaRPr>
                    </a:p>
                  </a:txBody>
                  <a:tcPr marL="68580" marR="68580" marT="0" marB="0" anchor="ctr">
                    <a:lnL>
                      <a:noFill/>
                    </a:lnL>
                    <a:lnR>
                      <a:noFill/>
                    </a:lnR>
                    <a:lnT w="12700" cap="flat" cmpd="sng" algn="ctr">
                      <a:solidFill>
                        <a:srgbClr val="9BBB59"/>
                      </a:solidFill>
                      <a:prstDash val="solid"/>
                      <a:round/>
                      <a:headEnd type="none" w="med" len="med"/>
                      <a:tailEnd type="none" w="med" len="med"/>
                    </a:lnT>
                    <a:lnB>
                      <a:noFill/>
                    </a:lnB>
                    <a:solidFill>
                      <a:srgbClr val="E6EED5"/>
                    </a:solidFill>
                  </a:tcPr>
                </a:tc>
              </a:tr>
              <a:tr h="501059">
                <a:tc>
                  <a:txBody>
                    <a:bodyPr/>
                    <a:lstStyle/>
                    <a:p>
                      <a:pPr>
                        <a:spcAft>
                          <a:spcPts val="0"/>
                        </a:spcAft>
                      </a:pPr>
                      <a:r>
                        <a:rPr lang="pl-PL" sz="1400" b="1">
                          <a:solidFill>
                            <a:srgbClr val="76923C"/>
                          </a:solidFill>
                          <a:latin typeface="Calibri"/>
                          <a:ea typeface="Calibri"/>
                          <a:cs typeface="Times New Roman"/>
                        </a:rPr>
                        <a:t>Jednolita Płatność Obszarowa (JPO)</a:t>
                      </a:r>
                      <a:endParaRPr lang="pl-PL" sz="1400">
                        <a:solidFill>
                          <a:srgbClr val="000000"/>
                        </a:solidFill>
                        <a:latin typeface="Calibri"/>
                        <a:ea typeface="Calibri"/>
                        <a:cs typeface="Calibri"/>
                      </a:endParaRPr>
                    </a:p>
                  </a:txBody>
                  <a:tcPr marL="68580" marR="68580" marT="0" marB="0">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44,7%</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1 510</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1 518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1 525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1 534</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1 542</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1 368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b="1">
                          <a:solidFill>
                            <a:srgbClr val="76923C"/>
                          </a:solidFill>
                          <a:latin typeface="Calibri"/>
                          <a:ea typeface="Calibri"/>
                          <a:cs typeface="Times New Roman"/>
                        </a:rPr>
                        <a:t>8 998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r>
              <a:tr h="501059">
                <a:tc>
                  <a:txBody>
                    <a:bodyPr/>
                    <a:lstStyle/>
                    <a:p>
                      <a:pPr>
                        <a:spcAft>
                          <a:spcPts val="0"/>
                        </a:spcAft>
                      </a:pPr>
                      <a:r>
                        <a:rPr lang="pl-PL" sz="1400" b="1">
                          <a:solidFill>
                            <a:srgbClr val="76923C"/>
                          </a:solidFill>
                          <a:latin typeface="Calibri"/>
                          <a:ea typeface="Calibri"/>
                          <a:cs typeface="Times New Roman"/>
                        </a:rPr>
                        <a:t>Płatność z tytułu zazieleniania</a:t>
                      </a:r>
                      <a:endParaRPr lang="pl-PL" sz="1400">
                        <a:solidFill>
                          <a:srgbClr val="000000"/>
                        </a:solidFill>
                        <a:latin typeface="Calibri"/>
                        <a:ea typeface="Calibri"/>
                        <a:cs typeface="Calibri"/>
                      </a:endParaRPr>
                    </a:p>
                  </a:txBody>
                  <a:tcPr marL="68580" marR="68580" marT="0" marB="0">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30%</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1 014</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1 019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1 024</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1 029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1 035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918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b="1">
                          <a:solidFill>
                            <a:srgbClr val="76923C"/>
                          </a:solidFill>
                          <a:latin typeface="Calibri"/>
                          <a:ea typeface="Calibri"/>
                          <a:cs typeface="Times New Roman"/>
                        </a:rPr>
                        <a:t>6 039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r>
              <a:tr h="1002119">
                <a:tc>
                  <a:txBody>
                    <a:bodyPr/>
                    <a:lstStyle/>
                    <a:p>
                      <a:pPr>
                        <a:spcAft>
                          <a:spcPts val="0"/>
                        </a:spcAft>
                      </a:pPr>
                      <a:r>
                        <a:rPr lang="pl-PL" sz="1400" b="1">
                          <a:solidFill>
                            <a:srgbClr val="76923C"/>
                          </a:solidFill>
                          <a:latin typeface="Calibri"/>
                          <a:ea typeface="Calibri"/>
                          <a:cs typeface="Times New Roman"/>
                        </a:rPr>
                        <a:t>Płatności związane </a:t>
                      </a:r>
                      <a:r>
                        <a:rPr lang="pl-PL" sz="1400">
                          <a:solidFill>
                            <a:srgbClr val="76923C"/>
                          </a:solidFill>
                          <a:latin typeface="Calibri"/>
                          <a:ea typeface="Calibri"/>
                          <a:cs typeface="Times New Roman"/>
                        </a:rPr>
                        <a:t/>
                      </a:r>
                      <a:br>
                        <a:rPr lang="pl-PL" sz="1400">
                          <a:solidFill>
                            <a:srgbClr val="76923C"/>
                          </a:solidFill>
                          <a:latin typeface="Calibri"/>
                          <a:ea typeface="Calibri"/>
                          <a:cs typeface="Times New Roman"/>
                        </a:rPr>
                      </a:br>
                      <a:r>
                        <a:rPr lang="pl-PL" sz="1400" b="1">
                          <a:solidFill>
                            <a:srgbClr val="76923C"/>
                          </a:solidFill>
                          <a:latin typeface="Calibri"/>
                          <a:ea typeface="Calibri"/>
                          <a:cs typeface="Times New Roman"/>
                        </a:rPr>
                        <a:t>z produkcją łącznie</a:t>
                      </a:r>
                      <a:endParaRPr lang="pl-PL" sz="1400">
                        <a:solidFill>
                          <a:srgbClr val="000000"/>
                        </a:solidFill>
                        <a:latin typeface="Calibri"/>
                        <a:ea typeface="Calibri"/>
                        <a:cs typeface="Calibri"/>
                      </a:endParaRPr>
                    </a:p>
                    <a:p>
                      <a:pPr>
                        <a:spcAft>
                          <a:spcPts val="0"/>
                        </a:spcAft>
                      </a:pPr>
                      <a:r>
                        <a:rPr lang="pl-PL" sz="1400" b="1" i="1">
                          <a:solidFill>
                            <a:srgbClr val="76923C"/>
                          </a:solidFill>
                          <a:latin typeface="Calibri"/>
                          <a:ea typeface="Calibri"/>
                          <a:cs typeface="Times New Roman"/>
                        </a:rPr>
                        <a:t>(*w tym 2% na wysokobiałkowe)</a:t>
                      </a:r>
                      <a:endParaRPr lang="pl-PL" sz="1400">
                        <a:solidFill>
                          <a:srgbClr val="000000"/>
                        </a:solidFill>
                        <a:latin typeface="Calibri"/>
                        <a:ea typeface="Calibri"/>
                        <a:cs typeface="Calibri"/>
                      </a:endParaRPr>
                    </a:p>
                  </a:txBody>
                  <a:tcPr marL="68580" marR="68580" marT="0" marB="0">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15%*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507</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509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512</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515</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518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a:solidFill>
                            <a:srgbClr val="76923C"/>
                          </a:solidFill>
                          <a:latin typeface="Calibri"/>
                          <a:ea typeface="Calibri"/>
                          <a:cs typeface="Times New Roman"/>
                        </a:rPr>
                        <a:t>459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c>
                  <a:txBody>
                    <a:bodyPr/>
                    <a:lstStyle/>
                    <a:p>
                      <a:pPr algn="ctr">
                        <a:spcAft>
                          <a:spcPts val="0"/>
                        </a:spcAft>
                      </a:pPr>
                      <a:r>
                        <a:rPr lang="pl-PL" sz="1400" b="1">
                          <a:solidFill>
                            <a:srgbClr val="76923C"/>
                          </a:solidFill>
                          <a:latin typeface="Calibri"/>
                          <a:ea typeface="Calibri"/>
                          <a:cs typeface="Times New Roman"/>
                        </a:rPr>
                        <a:t>3 019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tcPr>
                </a:tc>
              </a:tr>
              <a:tr h="501059">
                <a:tc>
                  <a:txBody>
                    <a:bodyPr/>
                    <a:lstStyle/>
                    <a:p>
                      <a:pPr>
                        <a:spcAft>
                          <a:spcPts val="0"/>
                        </a:spcAft>
                      </a:pPr>
                      <a:r>
                        <a:rPr lang="pl-PL" sz="1400" b="1">
                          <a:solidFill>
                            <a:srgbClr val="76923C"/>
                          </a:solidFill>
                          <a:latin typeface="Calibri"/>
                          <a:ea typeface="Calibri"/>
                          <a:cs typeface="Times New Roman"/>
                        </a:rPr>
                        <a:t>Płatność dla młodych rolników (maks. poziom)</a:t>
                      </a:r>
                      <a:endParaRPr lang="pl-PL" sz="1400">
                        <a:solidFill>
                          <a:srgbClr val="000000"/>
                        </a:solidFill>
                        <a:latin typeface="Calibri"/>
                        <a:ea typeface="Calibri"/>
                        <a:cs typeface="Calibri"/>
                      </a:endParaRPr>
                    </a:p>
                  </a:txBody>
                  <a:tcPr marL="68580" marR="68580" marT="0" marB="0">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2%</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68</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69</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a:solidFill>
                            <a:srgbClr val="76923C"/>
                          </a:solidFill>
                          <a:latin typeface="Calibri"/>
                          <a:ea typeface="Calibri"/>
                          <a:cs typeface="Times New Roman"/>
                        </a:rPr>
                        <a:t>61</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c>
                  <a:txBody>
                    <a:bodyPr/>
                    <a:lstStyle/>
                    <a:p>
                      <a:pPr algn="ctr">
                        <a:spcAft>
                          <a:spcPts val="0"/>
                        </a:spcAft>
                      </a:pPr>
                      <a:r>
                        <a:rPr lang="pl-PL" sz="1400" b="1">
                          <a:solidFill>
                            <a:srgbClr val="76923C"/>
                          </a:solidFill>
                          <a:latin typeface="Calibri"/>
                          <a:ea typeface="Calibri"/>
                          <a:cs typeface="Times New Roman"/>
                        </a:rPr>
                        <a:t>403</a:t>
                      </a:r>
                      <a:endParaRPr lang="pl-PL" sz="1400">
                        <a:solidFill>
                          <a:srgbClr val="000000"/>
                        </a:solidFill>
                        <a:latin typeface="Calibri"/>
                        <a:ea typeface="Calibri"/>
                        <a:cs typeface="Calibri"/>
                      </a:endParaRPr>
                    </a:p>
                  </a:txBody>
                  <a:tcPr marL="68580" marR="68580" marT="0" marB="0" anchor="ctr">
                    <a:lnL>
                      <a:noFill/>
                    </a:lnL>
                    <a:lnR>
                      <a:noFill/>
                    </a:lnR>
                    <a:lnT>
                      <a:noFill/>
                    </a:lnT>
                    <a:lnB>
                      <a:noFill/>
                    </a:lnB>
                    <a:solidFill>
                      <a:srgbClr val="E6EED5"/>
                    </a:solidFill>
                  </a:tcPr>
                </a:tc>
              </a:tr>
              <a:tr h="501059">
                <a:tc>
                  <a:txBody>
                    <a:bodyPr/>
                    <a:lstStyle/>
                    <a:p>
                      <a:pPr>
                        <a:spcAft>
                          <a:spcPts val="0"/>
                        </a:spcAft>
                      </a:pPr>
                      <a:r>
                        <a:rPr lang="pl-PL" sz="1400" b="1">
                          <a:solidFill>
                            <a:srgbClr val="76923C"/>
                          </a:solidFill>
                          <a:latin typeface="Calibri"/>
                          <a:ea typeface="Calibri"/>
                          <a:cs typeface="Times New Roman"/>
                        </a:rPr>
                        <a:t>Płatność dodatkowa (redystrybucyjna)</a:t>
                      </a:r>
                      <a:endParaRPr lang="pl-PL" sz="1400">
                        <a:solidFill>
                          <a:srgbClr val="000000"/>
                        </a:solidFill>
                        <a:latin typeface="Calibri"/>
                        <a:ea typeface="Calibri"/>
                        <a:cs typeface="Calibri"/>
                      </a:endParaRPr>
                    </a:p>
                  </a:txBody>
                  <a:tcPr marL="68580" marR="68580" marT="0" marB="0">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8,3%</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280</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282</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283</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285</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286</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a:solidFill>
                            <a:srgbClr val="76923C"/>
                          </a:solidFill>
                          <a:latin typeface="Calibri"/>
                          <a:ea typeface="Calibri"/>
                          <a:cs typeface="Times New Roman"/>
                        </a:rPr>
                        <a:t>254</a:t>
                      </a:r>
                      <a:endParaRPr lang="pl-PL" sz="140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400" b="1" dirty="0">
                          <a:solidFill>
                            <a:srgbClr val="76923C"/>
                          </a:solidFill>
                          <a:latin typeface="Calibri"/>
                          <a:ea typeface="Calibri"/>
                          <a:cs typeface="Times New Roman"/>
                        </a:rPr>
                        <a:t>1 671</a:t>
                      </a:r>
                      <a:endParaRPr lang="pl-PL" sz="1400" dirty="0">
                        <a:solidFill>
                          <a:srgbClr val="000000"/>
                        </a:solidFill>
                        <a:latin typeface="Calibri"/>
                        <a:ea typeface="Calibri"/>
                        <a:cs typeface="Calibri"/>
                      </a:endParaRPr>
                    </a:p>
                  </a:txBody>
                  <a:tcPr marL="68580" marR="68580" marT="0" marB="0" anchor="ctr">
                    <a:lnL>
                      <a:noFill/>
                    </a:lnL>
                    <a:lnR>
                      <a:noFill/>
                    </a:lnR>
                    <a:lnT>
                      <a:noFill/>
                    </a:lnT>
                    <a:lnB w="12700" cap="flat" cmpd="sng" algn="ctr">
                      <a:solidFill>
                        <a:srgbClr val="9BBB59"/>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(2/8)</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142984"/>
            <a:ext cx="8606760" cy="5214974"/>
          </a:xfrm>
        </p:spPr>
        <p:txBody>
          <a:bodyPr/>
          <a:lstStyle/>
          <a:p>
            <a:pPr lvl="0" algn="just">
              <a:buClr>
                <a:srgbClr val="EF2A03"/>
              </a:buClr>
              <a:buFont typeface="Wingdings" pitchFamily="2" charset="2"/>
              <a:buChar char="q"/>
            </a:pPr>
            <a:r>
              <a:rPr lang="pl-PL" b="1" dirty="0" smtClean="0">
                <a:solidFill>
                  <a:srgbClr val="000000"/>
                </a:solidFill>
              </a:rPr>
              <a:t>Płatności do bydła:</a:t>
            </a:r>
          </a:p>
          <a:p>
            <a:pPr lvl="1" algn="just">
              <a:buClr>
                <a:srgbClr val="EF2A03"/>
              </a:buClr>
              <a:buFont typeface="Arial" pitchFamily="34" charset="0"/>
              <a:buChar char="•"/>
            </a:pPr>
            <a:r>
              <a:rPr lang="pl-PL" sz="1400" dirty="0" smtClean="0"/>
              <a:t>przysługuje rolnikowi aktywnemu zawodowo</a:t>
            </a:r>
          </a:p>
          <a:p>
            <a:pPr lvl="1" algn="just">
              <a:buClr>
                <a:srgbClr val="EF2A03"/>
              </a:buClr>
              <a:buFont typeface="Arial" pitchFamily="34" charset="0"/>
              <a:buChar char="•"/>
            </a:pPr>
            <a:r>
              <a:rPr lang="pl-PL" sz="1400" dirty="0" smtClean="0"/>
              <a:t>młode bydło (niezależnie od płci), które w dniu 15 maja, roku w którym został złożony wniosek nie przekroczy wieku 24 miesięcy;</a:t>
            </a:r>
          </a:p>
          <a:p>
            <a:pPr lvl="1" algn="just">
              <a:buClr>
                <a:srgbClr val="EF2A03"/>
              </a:buClr>
              <a:buFont typeface="Arial" pitchFamily="34" charset="0"/>
              <a:buChar char="•"/>
            </a:pPr>
            <a:r>
              <a:rPr lang="pl-PL" sz="1400" dirty="0" smtClean="0"/>
              <a:t>zwierzę spełnia wymogi w zakresie identyfikacji i rejestracji zwierząt;</a:t>
            </a:r>
          </a:p>
          <a:p>
            <a:pPr lvl="1" algn="just">
              <a:buClr>
                <a:srgbClr val="EF2A03"/>
              </a:buClr>
              <a:buFont typeface="Arial" pitchFamily="34" charset="0"/>
              <a:buChar char="•"/>
            </a:pPr>
            <a:r>
              <a:rPr lang="pl-PL" sz="1400" dirty="0" smtClean="0"/>
              <a:t>płatność dla rolników posiadających minimum 3 sztuki młodego bydła w wieku do 24 miesięcy;</a:t>
            </a:r>
          </a:p>
          <a:p>
            <a:pPr lvl="1" algn="just">
              <a:buClr>
                <a:srgbClr val="EF2A03"/>
              </a:buClr>
              <a:buFont typeface="Arial" pitchFamily="34" charset="0"/>
              <a:buChar char="•"/>
            </a:pPr>
            <a:r>
              <a:rPr lang="pl-PL" sz="1400" dirty="0" smtClean="0"/>
              <a:t>płatność przysługuje do zwierząt z przedziału od 1-szej do 30-tej sztuki w stadzie, maksymalnie 2 razy w ciągu życia zwierzęcia,</a:t>
            </a:r>
          </a:p>
          <a:p>
            <a:pPr lvl="1" algn="just">
              <a:buClr>
                <a:srgbClr val="EF2A03"/>
              </a:buClr>
              <a:buFont typeface="Arial" pitchFamily="34" charset="0"/>
              <a:buChar char="•"/>
            </a:pPr>
            <a:r>
              <a:rPr lang="pl-PL" sz="1400" dirty="0" smtClean="0"/>
              <a:t>będącego w posiadaniu rolnika, przez okres od dnia złożenia wniosku do dnia 30 czerwca roku, w którym ten wniosek został złożony, i nie krócej niż do dnia, w którym zwierzę osiągnie wiek 6 miesięcy.</a:t>
            </a:r>
          </a:p>
          <a:p>
            <a:pPr lvl="1" algn="just">
              <a:buClr>
                <a:srgbClr val="EF2A03"/>
              </a:buClr>
              <a:buFont typeface="Arial" pitchFamily="34" charset="0"/>
              <a:buChar char="•"/>
            </a:pPr>
            <a:r>
              <a:rPr lang="pl-PL" sz="1400" dirty="0" smtClean="0">
                <a:solidFill>
                  <a:srgbClr val="000000"/>
                </a:solidFill>
              </a:rPr>
              <a:t>szacowana stawka płatności :ok. 70 EUR/szt.</a:t>
            </a:r>
          </a:p>
          <a:p>
            <a:pPr marL="361950" lvl="1" algn="just">
              <a:buClr>
                <a:srgbClr val="EF2A03"/>
              </a:buClr>
              <a:buFont typeface="Wingdings" pitchFamily="2" charset="2"/>
              <a:buChar char="q"/>
            </a:pPr>
            <a:r>
              <a:rPr lang="pl-PL" b="1" dirty="0" smtClean="0">
                <a:solidFill>
                  <a:srgbClr val="000000"/>
                </a:solidFill>
              </a:rPr>
              <a:t>Płatności do krów:</a:t>
            </a:r>
          </a:p>
          <a:p>
            <a:pPr lvl="1" algn="just">
              <a:buClr>
                <a:srgbClr val="EF2A03"/>
              </a:buClr>
              <a:buFont typeface="Arial" pitchFamily="34" charset="0"/>
              <a:buChar char="•"/>
            </a:pPr>
            <a:r>
              <a:rPr lang="pl-PL" sz="1400" dirty="0" smtClean="0"/>
              <a:t>przysługuje rolnikowi aktywnemu zawodowo</a:t>
            </a:r>
          </a:p>
          <a:p>
            <a:pPr lvl="1" algn="just">
              <a:buClr>
                <a:srgbClr val="EF2A03"/>
              </a:buClr>
              <a:buFont typeface="Arial" pitchFamily="34" charset="0"/>
              <a:buChar char="•"/>
            </a:pPr>
            <a:r>
              <a:rPr lang="pl-PL" sz="1400" dirty="0" smtClean="0"/>
              <a:t>płatność przysługuje do krów, niezależnie od kierunku użytkowania, których wiek w dniu 15 maja, roku w którym został złożony wniosek, przekracza  24 miesiące;</a:t>
            </a:r>
          </a:p>
          <a:p>
            <a:pPr lvl="1" algn="just">
              <a:buClr>
                <a:srgbClr val="EF2A03"/>
              </a:buClr>
              <a:buFont typeface="Arial" pitchFamily="34" charset="0"/>
              <a:buChar char="•"/>
            </a:pPr>
            <a:r>
              <a:rPr lang="pl-PL" sz="1400" dirty="0" smtClean="0"/>
              <a:t>zwierzę spełnia wymogi w zakresie identyfikacji i rejestracji zwierząt;</a:t>
            </a:r>
          </a:p>
          <a:p>
            <a:pPr lvl="1" algn="just">
              <a:buClr>
                <a:srgbClr val="EF2A03"/>
              </a:buClr>
              <a:buFont typeface="Arial" pitchFamily="34" charset="0"/>
              <a:buChar char="•"/>
            </a:pPr>
            <a:r>
              <a:rPr lang="pl-PL" sz="1400" dirty="0" smtClean="0"/>
              <a:t>płatność dla rolników posiadających minimum 3 krowy w wieku od 24 miesięcy;</a:t>
            </a:r>
          </a:p>
          <a:p>
            <a:pPr lvl="1" algn="just">
              <a:buClr>
                <a:srgbClr val="EF2A03"/>
              </a:buClr>
              <a:buFont typeface="Arial" pitchFamily="34" charset="0"/>
              <a:buChar char="•"/>
            </a:pPr>
            <a:r>
              <a:rPr lang="pl-PL" sz="1400" dirty="0" smtClean="0"/>
              <a:t>płatność przysługuje do zwierząt z przedziału od 1-szej do 30-tej sztuki w stadzie,</a:t>
            </a:r>
          </a:p>
          <a:p>
            <a:pPr lvl="1" algn="just">
              <a:buClr>
                <a:srgbClr val="EF2A03"/>
              </a:buClr>
              <a:buFont typeface="Arial" pitchFamily="34" charset="0"/>
              <a:buChar char="•"/>
            </a:pPr>
            <a:r>
              <a:rPr lang="pl-PL" sz="1400" dirty="0" smtClean="0"/>
              <a:t>będących w posiadaniu rolnika, przez okres od dnia złożenia wniosku do dnia 30 czerwca roku, w którym ten wniosek został złożony.</a:t>
            </a:r>
          </a:p>
          <a:p>
            <a:pPr lvl="1" algn="just">
              <a:buClr>
                <a:srgbClr val="EF2A03"/>
              </a:buClr>
              <a:buFont typeface="Arial" pitchFamily="34" charset="0"/>
              <a:buChar char="•"/>
            </a:pPr>
            <a:r>
              <a:rPr lang="pl-PL" sz="1400" dirty="0" smtClean="0"/>
              <a:t>szacowana stawka płatności: ok. 70 EUR/szt.</a:t>
            </a:r>
          </a:p>
          <a:p>
            <a:pPr lvl="1" algn="just">
              <a:buClr>
                <a:srgbClr val="EF2A03"/>
              </a:buClr>
              <a:buNone/>
            </a:pP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64703"/>
            <a:ext cx="7772400" cy="521157"/>
          </a:xfrm>
        </p:spPr>
        <p:txBody>
          <a:bodyPr/>
          <a:lstStyle/>
          <a:p>
            <a:r>
              <a:rPr lang="pl-PL" dirty="0" smtClean="0">
                <a:solidFill>
                  <a:srgbClr val="C00000"/>
                </a:solidFill>
              </a:rPr>
              <a:t>Wsparcie związane z produkcją (3/8)</a:t>
            </a:r>
            <a:br>
              <a:rPr lang="pl-PL" dirty="0" smtClean="0">
                <a:solidFill>
                  <a:srgbClr val="C00000"/>
                </a:solidFill>
              </a:rPr>
            </a:br>
            <a:r>
              <a:rPr lang="pl-PL" dirty="0" smtClean="0">
                <a:solidFill>
                  <a:srgbClr val="C00000"/>
                </a:solidFill>
              </a:rPr>
              <a:t>projekt</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142984"/>
            <a:ext cx="8712968" cy="5589240"/>
          </a:xfrm>
        </p:spPr>
        <p:txBody>
          <a:bodyPr/>
          <a:lstStyle/>
          <a:p>
            <a:pPr lvl="0" algn="just">
              <a:buClr>
                <a:srgbClr val="EF2A03"/>
              </a:buClr>
              <a:buFont typeface="Wingdings" pitchFamily="2" charset="2"/>
              <a:buChar char="q"/>
            </a:pPr>
            <a:r>
              <a:rPr lang="pl-PL" sz="1800" b="1" dirty="0" smtClean="0">
                <a:solidFill>
                  <a:srgbClr val="000000"/>
                </a:solidFill>
              </a:rPr>
              <a:t>Płatności do owiec:</a:t>
            </a:r>
          </a:p>
          <a:p>
            <a:pPr lvl="1" algn="just">
              <a:buClr>
                <a:srgbClr val="EF2A03"/>
              </a:buClr>
              <a:buFont typeface="Arial" pitchFamily="34" charset="0"/>
              <a:buChar char="•"/>
            </a:pPr>
            <a:r>
              <a:rPr lang="pl-PL" dirty="0"/>
              <a:t>przysługuje </a:t>
            </a:r>
            <a:r>
              <a:rPr lang="pl-PL" dirty="0" smtClean="0"/>
              <a:t>rolnikowi aktywnemu zawodowo, </a:t>
            </a:r>
          </a:p>
          <a:p>
            <a:pPr lvl="1" algn="just">
              <a:buClr>
                <a:srgbClr val="EF2A03"/>
              </a:buClr>
              <a:buFont typeface="Arial" pitchFamily="34" charset="0"/>
              <a:buChar char="•"/>
            </a:pPr>
            <a:r>
              <a:rPr lang="pl-PL" dirty="0" smtClean="0"/>
              <a:t>płatność przysługuje rolnikowi, który posiada co najmniej 10 sztuk samic owczych, których wiek w dniu 15 maja, roku w którym został złożony wniosek wynosi co najmniej 12 miesięcy;</a:t>
            </a:r>
          </a:p>
          <a:p>
            <a:pPr lvl="1" algn="just">
              <a:buClr>
                <a:srgbClr val="EF2A03"/>
              </a:buClr>
              <a:buFont typeface="Arial" pitchFamily="34" charset="0"/>
              <a:buChar char="•"/>
            </a:pPr>
            <a:r>
              <a:rPr lang="pl-PL" dirty="0" smtClean="0"/>
              <a:t>zwierzę spełnia wymogi w zakresie identyfikacji i rejestracji zwierząt;</a:t>
            </a:r>
          </a:p>
          <a:p>
            <a:pPr lvl="1" algn="just">
              <a:buClr>
                <a:srgbClr val="EF2A03"/>
              </a:buClr>
              <a:buFont typeface="Arial" pitchFamily="34" charset="0"/>
              <a:buChar char="•"/>
            </a:pPr>
            <a:r>
              <a:rPr lang="pl-PL" dirty="0" smtClean="0"/>
              <a:t>płatność przysługuje do zwierząt od 1-szej sztuki w stadzie,</a:t>
            </a:r>
          </a:p>
          <a:p>
            <a:pPr lvl="1" algn="just">
              <a:buClr>
                <a:srgbClr val="EF2A03"/>
              </a:buClr>
              <a:buFont typeface="Arial" pitchFamily="34" charset="0"/>
              <a:buChar char="•"/>
            </a:pPr>
            <a:r>
              <a:rPr lang="pl-PL" dirty="0" smtClean="0"/>
              <a:t>będących w posiadaniu rolnika w dniu złożenia wniosku oraz przez okres od dnia 1 do 31 października roku złożenia wniosku.</a:t>
            </a:r>
          </a:p>
          <a:p>
            <a:pPr lvl="1" algn="just">
              <a:buClr>
                <a:srgbClr val="EF2A03"/>
              </a:buClr>
              <a:buFont typeface="Arial" pitchFamily="34" charset="0"/>
              <a:buChar char="•"/>
            </a:pPr>
            <a:r>
              <a:rPr lang="pl-PL" dirty="0" smtClean="0">
                <a:solidFill>
                  <a:srgbClr val="000000"/>
                </a:solidFill>
              </a:rPr>
              <a:t>szacowana stawka płatności: ok. 25 EUR/szt.</a:t>
            </a:r>
          </a:p>
          <a:p>
            <a:pPr algn="just">
              <a:buClr>
                <a:srgbClr val="EF2A03"/>
              </a:buClr>
              <a:buFont typeface="Wingdings" pitchFamily="2" charset="2"/>
              <a:buChar char="q"/>
            </a:pPr>
            <a:r>
              <a:rPr lang="pl-PL" sz="1800" b="1" dirty="0" smtClean="0">
                <a:solidFill>
                  <a:srgbClr val="000000"/>
                </a:solidFill>
              </a:rPr>
              <a:t>Płatności do kóz:</a:t>
            </a:r>
          </a:p>
          <a:p>
            <a:pPr lvl="1" algn="just">
              <a:buClr>
                <a:srgbClr val="EF2A03"/>
              </a:buClr>
              <a:buFont typeface="Arial" pitchFamily="34" charset="0"/>
              <a:buChar char="•"/>
            </a:pPr>
            <a:r>
              <a:rPr lang="pl-PL" dirty="0">
                <a:solidFill>
                  <a:srgbClr val="000000"/>
                </a:solidFill>
              </a:rPr>
              <a:t>przysługuje </a:t>
            </a:r>
            <a:r>
              <a:rPr lang="pl-PL" dirty="0" smtClean="0">
                <a:solidFill>
                  <a:srgbClr val="000000"/>
                </a:solidFill>
              </a:rPr>
              <a:t>rolnikowi aktywnemu zawodowo </a:t>
            </a:r>
          </a:p>
          <a:p>
            <a:pPr lvl="1" algn="just">
              <a:buClr>
                <a:srgbClr val="EF2A03"/>
              </a:buClr>
              <a:buFont typeface="Arial" pitchFamily="34" charset="0"/>
              <a:buChar char="•"/>
            </a:pPr>
            <a:r>
              <a:rPr lang="pl-PL" dirty="0" smtClean="0"/>
              <a:t>płatność przysługuje rolnikowi, który posiada co najmniej 5 samic kóz, których wiek w dniu 15 maja, roku w którym został złożony wniosek wynosi co najmniej 12 miesięcy;</a:t>
            </a:r>
          </a:p>
          <a:p>
            <a:pPr lvl="1" algn="just">
              <a:buClr>
                <a:srgbClr val="EF2A03"/>
              </a:buClr>
              <a:buFont typeface="Arial" pitchFamily="34" charset="0"/>
              <a:buChar char="•"/>
            </a:pPr>
            <a:r>
              <a:rPr lang="pl-PL" dirty="0" smtClean="0"/>
              <a:t>zwierzę spełnia wymogi w zakresie identyfikacji i rejestracji zwierząt;</a:t>
            </a:r>
          </a:p>
          <a:p>
            <a:pPr lvl="1" algn="just">
              <a:buClr>
                <a:srgbClr val="EF2A03"/>
              </a:buClr>
              <a:buFont typeface="Arial" pitchFamily="34" charset="0"/>
              <a:buChar char="•"/>
            </a:pPr>
            <a:r>
              <a:rPr lang="pl-PL" dirty="0" smtClean="0"/>
              <a:t>płatność przysługuje do zwierząt od 1-szej sztuki w stadzie,</a:t>
            </a:r>
          </a:p>
          <a:p>
            <a:pPr lvl="1" algn="just">
              <a:buClr>
                <a:srgbClr val="EF2A03"/>
              </a:buClr>
              <a:buFont typeface="Arial" pitchFamily="34" charset="0"/>
              <a:buChar char="•"/>
            </a:pPr>
            <a:r>
              <a:rPr lang="pl-PL" dirty="0" smtClean="0"/>
              <a:t>będących w posiadaniu rolnika, przez okres od dnia złożenia wniosku do dnia 30 czerwca roku, w którym ten wniosek został złożony.</a:t>
            </a:r>
          </a:p>
          <a:p>
            <a:pPr lvl="1" algn="just">
              <a:buClr>
                <a:srgbClr val="EF2A03"/>
              </a:buClr>
              <a:buFont typeface="Arial" pitchFamily="34" charset="0"/>
              <a:buChar char="•"/>
            </a:pPr>
            <a:r>
              <a:rPr lang="pl-PL" dirty="0" smtClean="0"/>
              <a:t>szacowana stawka płatności: ok. 15 EUR/szt.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(4/8)</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lvl="0" algn="just">
              <a:buClr>
                <a:srgbClr val="EF2A03"/>
              </a:buClr>
              <a:buFont typeface="Wingdings" pitchFamily="2" charset="2"/>
              <a:buChar char="q"/>
            </a:pPr>
            <a:r>
              <a:rPr lang="pl-PL" b="1" dirty="0" smtClean="0">
                <a:solidFill>
                  <a:srgbClr val="000000"/>
                </a:solidFill>
              </a:rPr>
              <a:t>Płatności do roślin wysokobiałkowych:</a:t>
            </a:r>
          </a:p>
          <a:p>
            <a:pPr lvl="1" algn="just">
              <a:buClr>
                <a:srgbClr val="EF2A03"/>
              </a:buClr>
              <a:buFont typeface="Arial" pitchFamily="34" charset="0"/>
              <a:buChar char="•"/>
            </a:pPr>
            <a:r>
              <a:rPr lang="pl-PL" dirty="0" smtClean="0"/>
              <a:t>przysługuje  rolnikowi, który </a:t>
            </a:r>
            <a:r>
              <a:rPr lang="pl-PL" dirty="0"/>
              <a:t>posiada grunty rolne na terenie Polski, na których prowadzi w roku składania wniosku </a:t>
            </a:r>
            <a:r>
              <a:rPr lang="pl-PL" dirty="0" smtClean="0"/>
              <a:t>uprawę roślin </a:t>
            </a:r>
            <a:r>
              <a:rPr lang="pl-PL" dirty="0"/>
              <a:t>wysokobiałkowych,</a:t>
            </a:r>
          </a:p>
          <a:p>
            <a:pPr lvl="1" algn="just">
              <a:buClr>
                <a:srgbClr val="EF2A03"/>
              </a:buClr>
              <a:buFont typeface="Arial" pitchFamily="34" charset="0"/>
              <a:buChar char="•"/>
            </a:pPr>
            <a:r>
              <a:rPr lang="pl-PL" dirty="0" smtClean="0"/>
              <a:t>przysługuje rolnikowi, który </a:t>
            </a:r>
            <a:r>
              <a:rPr lang="pl-PL" dirty="0"/>
              <a:t>uprawia w plonie głównym rośliny wysokobiałkowe </a:t>
            </a:r>
            <a:r>
              <a:rPr lang="pl-PL" dirty="0" smtClean="0"/>
              <a:t>(wsparciem objęte zostaną gatunki roślin, do których w latach 2010-2014 przyznawana była specjalna płatność obszarowa do powierzchni upraw roślin strączkowych i motylkowatych drobnonasiennych)</a:t>
            </a:r>
            <a:endParaRPr lang="pl-PL" dirty="0"/>
          </a:p>
          <a:p>
            <a:pPr lvl="1" algn="just">
              <a:buClr>
                <a:srgbClr val="EF2A03"/>
              </a:buClr>
              <a:buFont typeface="Arial" pitchFamily="34" charset="0"/>
              <a:buChar char="•"/>
            </a:pPr>
            <a:r>
              <a:rPr lang="pl-PL" dirty="0" smtClean="0"/>
              <a:t>szacowana stawka płatności : 326 EUR/ha</a:t>
            </a:r>
          </a:p>
          <a:p>
            <a:pPr lvl="1" algn="just">
              <a:buClr>
                <a:srgbClr val="EF2A03"/>
              </a:buClr>
              <a:buFont typeface="Arial" pitchFamily="34" charset="0"/>
              <a:buChar char="•"/>
            </a:pPr>
            <a:r>
              <a:rPr lang="pl-PL" dirty="0" smtClean="0"/>
              <a:t>limit pomocy do 75 ha</a:t>
            </a:r>
          </a:p>
          <a:p>
            <a:pPr lvl="1" algn="just">
              <a:buClr>
                <a:srgbClr val="EF2A03"/>
              </a:buClr>
              <a:buFont typeface="Arial" pitchFamily="34" charset="0"/>
              <a:buChar char="•"/>
            </a:pPr>
            <a:r>
              <a:rPr lang="pl-PL" dirty="0" smtClean="0"/>
              <a:t>obowiązek odrębnej deklaracji powierzchni uprawy soi. </a:t>
            </a:r>
          </a:p>
          <a:p>
            <a:pPr marL="400050" lvl="1" indent="-400050" algn="just">
              <a:buFont typeface="Wingdings" pitchFamily="2" charset="2"/>
              <a:buChar char="q"/>
            </a:pPr>
            <a:r>
              <a:rPr lang="pl-PL" b="1" dirty="0" smtClean="0"/>
              <a:t>Rośliny kwalifikujące się do płatności </a:t>
            </a:r>
            <a:r>
              <a:rPr lang="pl-PL" dirty="0" smtClean="0"/>
              <a:t>:</a:t>
            </a:r>
            <a:r>
              <a:rPr lang="pl-PL" dirty="0" smtClean="0">
                <a:solidFill>
                  <a:srgbClr val="FF0000"/>
                </a:solidFill>
              </a:rPr>
              <a:t> </a:t>
            </a:r>
          </a:p>
          <a:p>
            <a:pPr lvl="1"/>
            <a:r>
              <a:rPr lang="pl-PL" dirty="0" smtClean="0"/>
              <a:t>bób, bobik, ciecierzyca, fasola zwykła, fasola wielokwiatowa, groch siewny, groch siewny cukrowy, soczewica jadalna, soja zwyczajna, łubin biały, łubin wąskolistny, łubin żółty, peluszka, seradela uprawna, wyka siewna, koniczyna czerwona, koniczyna biała, koniczyna białoróżowa, koniczyna perska, koniczyna krwistoczerwona, komonica zwyczajna, esparceta siewna,  lucerna siewna, lucerna mieszańcowa, lucerna chmielowa, </a:t>
            </a:r>
          </a:p>
          <a:p>
            <a:pPr>
              <a:buNone/>
            </a:pPr>
            <a:r>
              <a:rPr lang="pl-PL" dirty="0" smtClean="0"/>
              <a:t>		oraz dodatkowo </a:t>
            </a:r>
          </a:p>
          <a:p>
            <a:pPr lvl="1"/>
            <a:r>
              <a:rPr lang="pl-PL" dirty="0" smtClean="0"/>
              <a:t>lędźwian, nostrzyk i wyka kosmata.</a:t>
            </a:r>
          </a:p>
          <a:p>
            <a:pPr>
              <a:buNone/>
            </a:pPr>
            <a:endParaRPr lang="pl-PL"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(5/8)</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124744"/>
            <a:ext cx="8678768" cy="5447528"/>
          </a:xfrm>
        </p:spPr>
        <p:txBody>
          <a:bodyPr/>
          <a:lstStyle/>
          <a:p>
            <a:pPr lvl="0" algn="just">
              <a:buClr>
                <a:srgbClr val="EF2A03"/>
              </a:buClr>
              <a:buFont typeface="Wingdings" pitchFamily="2" charset="2"/>
              <a:buChar char="q"/>
            </a:pPr>
            <a:r>
              <a:rPr lang="pl-PL" b="1" dirty="0" smtClean="0">
                <a:solidFill>
                  <a:srgbClr val="000000"/>
                </a:solidFill>
              </a:rPr>
              <a:t>Płatności do chmielu:</a:t>
            </a:r>
          </a:p>
          <a:p>
            <a:pPr lvl="1" algn="just">
              <a:buClr>
                <a:srgbClr val="EF2A03"/>
              </a:buClr>
              <a:buFont typeface="Arial" pitchFamily="34" charset="0"/>
              <a:buChar char="•"/>
            </a:pPr>
            <a:r>
              <a:rPr lang="pl-PL" dirty="0" smtClean="0"/>
              <a:t>płatność powierzchniowa z wykorzystaniem dotychczasowej definicji plantacji chmielu</a:t>
            </a:r>
          </a:p>
          <a:p>
            <a:pPr lvl="1" algn="just">
              <a:buClr>
                <a:srgbClr val="EF2A03"/>
              </a:buClr>
              <a:buFont typeface="Arial" pitchFamily="34" charset="0"/>
              <a:buChar char="•"/>
            </a:pPr>
            <a:r>
              <a:rPr lang="pl-PL" dirty="0" smtClean="0"/>
              <a:t>obejmie rejony wskazane na potrzeby stosowanej certyfikacji, tj. rejon lubelski, wielkopolski i dolnośląski</a:t>
            </a:r>
          </a:p>
          <a:p>
            <a:pPr lvl="1" algn="just">
              <a:spcAft>
                <a:spcPts val="600"/>
              </a:spcAft>
              <a:buClr>
                <a:srgbClr val="EF2A03"/>
              </a:buClr>
              <a:buFont typeface="Arial" pitchFamily="34" charset="0"/>
              <a:buChar char="•"/>
            </a:pPr>
            <a:r>
              <a:rPr lang="pl-PL" dirty="0" smtClean="0"/>
              <a:t>szacowana stawka płatności :480 EUR/ha</a:t>
            </a:r>
            <a:endParaRPr lang="pl-PL" sz="1800" b="1" dirty="0" smtClean="0">
              <a:solidFill>
                <a:srgbClr val="000000"/>
              </a:solidFill>
            </a:endParaRPr>
          </a:p>
          <a:p>
            <a:pPr lvl="0" algn="just">
              <a:buClr>
                <a:srgbClr val="EF2A03"/>
              </a:buClr>
              <a:buFont typeface="Wingdings" pitchFamily="2" charset="2"/>
              <a:buChar char="q"/>
            </a:pPr>
            <a:r>
              <a:rPr lang="pl-PL" b="1" dirty="0" smtClean="0">
                <a:solidFill>
                  <a:srgbClr val="000000"/>
                </a:solidFill>
              </a:rPr>
              <a:t>Płatności do skrobi ziemniaczanej, buraków cukrowych, pomidorów:</a:t>
            </a:r>
          </a:p>
          <a:p>
            <a:pPr lvl="1" algn="just">
              <a:buClr>
                <a:srgbClr val="EF2A03"/>
              </a:buClr>
              <a:buFont typeface="Arial" pitchFamily="34" charset="0"/>
              <a:buChar char="•"/>
            </a:pPr>
            <a:r>
              <a:rPr lang="pl-PL" dirty="0" smtClean="0"/>
              <a:t>płatność obszarowa do powierzchni uprawy objętej umową</a:t>
            </a:r>
          </a:p>
          <a:p>
            <a:pPr lvl="1" algn="just">
              <a:buClr>
                <a:srgbClr val="EF2A03"/>
              </a:buClr>
              <a:buFont typeface="Arial" pitchFamily="34" charset="0"/>
              <a:buChar char="•"/>
            </a:pPr>
            <a:r>
              <a:rPr lang="pl-PL" dirty="0" smtClean="0"/>
              <a:t>szacowane stawki płatności :</a:t>
            </a:r>
          </a:p>
          <a:p>
            <a:pPr lvl="2" algn="just">
              <a:buClr>
                <a:srgbClr val="EF2A03"/>
              </a:buClr>
              <a:buFont typeface="Arial" pitchFamily="34" charset="0"/>
              <a:buChar char="•"/>
            </a:pPr>
            <a:r>
              <a:rPr lang="pl-PL" dirty="0" smtClean="0"/>
              <a:t>ok. 400 EUR/ha (skrobia ziemniaczana)</a:t>
            </a:r>
          </a:p>
          <a:p>
            <a:pPr lvl="2" algn="just">
              <a:buClr>
                <a:srgbClr val="EF2A03"/>
              </a:buClr>
              <a:buFont typeface="Arial" pitchFamily="34" charset="0"/>
              <a:buChar char="•"/>
            </a:pPr>
            <a:r>
              <a:rPr lang="pl-PL" dirty="0" smtClean="0"/>
              <a:t>ok. 400 EUR/ha (burak cukrowy) </a:t>
            </a:r>
          </a:p>
          <a:p>
            <a:pPr lvl="2" algn="just">
              <a:spcAft>
                <a:spcPts val="600"/>
              </a:spcAft>
              <a:buClr>
                <a:srgbClr val="EF2A03"/>
              </a:buClr>
              <a:buFont typeface="Arial" pitchFamily="34" charset="0"/>
              <a:buChar char="•"/>
            </a:pPr>
            <a:r>
              <a:rPr lang="pl-PL" dirty="0" smtClean="0"/>
              <a:t>ok.  400 EUR/ha (pomidory)</a:t>
            </a:r>
          </a:p>
          <a:p>
            <a:pPr algn="just">
              <a:buClr>
                <a:srgbClr val="EF2A03"/>
              </a:buClr>
              <a:buFont typeface="Wingdings" pitchFamily="2" charset="2"/>
              <a:buChar char="q"/>
            </a:pPr>
            <a:r>
              <a:rPr lang="pl-PL" b="1" dirty="0">
                <a:solidFill>
                  <a:srgbClr val="000000"/>
                </a:solidFill>
              </a:rPr>
              <a:t>Płatność do owoców miękkich (maliny, truskawki</a:t>
            </a:r>
            <a:r>
              <a:rPr lang="pl-PL" b="1" dirty="0" smtClean="0">
                <a:solidFill>
                  <a:srgbClr val="000000"/>
                </a:solidFill>
              </a:rPr>
              <a:t>), płatność do lnu i płatność do  konopi  włóknistych :</a:t>
            </a:r>
          </a:p>
          <a:p>
            <a:pPr lvl="1" algn="just">
              <a:buClr>
                <a:srgbClr val="EF2A03"/>
              </a:buClr>
              <a:buFont typeface="Arial" pitchFamily="34" charset="0"/>
              <a:buChar char="•"/>
            </a:pPr>
            <a:r>
              <a:rPr lang="pl-PL" dirty="0" smtClean="0"/>
              <a:t>płatności obszarowe do powierzchni uprawy</a:t>
            </a:r>
          </a:p>
          <a:p>
            <a:pPr lvl="1" algn="just">
              <a:buClr>
                <a:srgbClr val="EF2A03"/>
              </a:buClr>
              <a:buFont typeface="Arial" pitchFamily="34" charset="0"/>
              <a:buChar char="•"/>
            </a:pPr>
            <a:r>
              <a:rPr lang="pl-PL" dirty="0" smtClean="0"/>
              <a:t>szacowane stawki płatności:</a:t>
            </a:r>
          </a:p>
          <a:p>
            <a:pPr lvl="2" algn="just">
              <a:buClr>
                <a:srgbClr val="EF2A03"/>
              </a:buClr>
              <a:buFont typeface="Arial" pitchFamily="34" charset="0"/>
              <a:buChar char="•"/>
            </a:pPr>
            <a:r>
              <a:rPr lang="pl-PL" dirty="0"/>
              <a:t>ok. 250 EUR/ha (owoce miękkie – truskawki, maliny) </a:t>
            </a:r>
            <a:endParaRPr lang="pl-PL" dirty="0" smtClean="0"/>
          </a:p>
          <a:p>
            <a:pPr lvl="2" algn="just">
              <a:buClr>
                <a:srgbClr val="EF2A03"/>
              </a:buClr>
              <a:buFont typeface="Arial" pitchFamily="34" charset="0"/>
              <a:buChar char="•"/>
            </a:pPr>
            <a:r>
              <a:rPr lang="pl-PL" dirty="0" smtClean="0"/>
              <a:t>ok. 200 EUR/ha (konopie)</a:t>
            </a:r>
          </a:p>
          <a:p>
            <a:pPr lvl="2" algn="just">
              <a:buClr>
                <a:srgbClr val="EF2A03"/>
              </a:buClr>
              <a:buFont typeface="Arial" pitchFamily="34" charset="0"/>
              <a:buChar char="•"/>
            </a:pPr>
            <a:r>
              <a:rPr lang="pl-PL" dirty="0" smtClean="0"/>
              <a:t>ok. 200 EUR/ha (len) </a:t>
            </a:r>
            <a:endParaRPr lang="pl-PL"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(6/9)</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r>
              <a:rPr lang="pl-PL" sz="1800" b="1" dirty="0" smtClean="0">
                <a:solidFill>
                  <a:srgbClr val="000000"/>
                </a:solidFill>
              </a:rPr>
              <a:t>Warunki jakie musi spełnić umowa na uprawę:</a:t>
            </a:r>
          </a:p>
          <a:p>
            <a:pPr lvl="1" algn="just">
              <a:buClr>
                <a:srgbClr val="EF2A03"/>
              </a:buClr>
              <a:buFont typeface="Arial" pitchFamily="34" charset="0"/>
              <a:buChar char="•"/>
            </a:pPr>
            <a:r>
              <a:rPr lang="pl-PL" sz="1800" dirty="0" smtClean="0"/>
              <a:t>Buraków cukrowych</a:t>
            </a:r>
          </a:p>
          <a:p>
            <a:pPr lvl="2" algn="just">
              <a:buClr>
                <a:srgbClr val="EF2A03"/>
              </a:buClr>
              <a:buFont typeface="Arial" pitchFamily="34" charset="0"/>
              <a:buChar char="•"/>
            </a:pPr>
            <a:r>
              <a:rPr lang="pl-PL" sz="1400" dirty="0" smtClean="0"/>
              <a:t>Umowa zawiera zobowiązanie rolnika do wytworzenia </a:t>
            </a:r>
            <a:br>
              <a:rPr lang="pl-PL" sz="1400" dirty="0" smtClean="0"/>
            </a:br>
            <a:r>
              <a:rPr lang="pl-PL" sz="1400" dirty="0" smtClean="0"/>
              <a:t>i dostarczenia odbiorcy oznaczonej ilości produktów rolnych z oznaczonej powierzchni gruntów oraz zobowiązanie odbiorcy do odbioru produktów w umówionym terminie i zapłaty umówionej ceny oraz przeznaczenia buraków na produkcję cukru</a:t>
            </a:r>
          </a:p>
          <a:p>
            <a:pPr lvl="2" algn="just">
              <a:buClr>
                <a:srgbClr val="EF2A03"/>
              </a:buClr>
              <a:buFont typeface="Arial" pitchFamily="34" charset="0"/>
              <a:buChar char="•"/>
            </a:pPr>
            <a:endParaRPr lang="pl-PL" sz="1400" dirty="0" smtClean="0"/>
          </a:p>
          <a:p>
            <a:pPr lvl="1" algn="just">
              <a:buClr>
                <a:srgbClr val="EF2A03"/>
              </a:buClr>
              <a:buFont typeface="Arial" pitchFamily="34" charset="0"/>
              <a:buChar char="•"/>
            </a:pPr>
            <a:r>
              <a:rPr lang="pl-PL" sz="1800" dirty="0" smtClean="0">
                <a:solidFill>
                  <a:srgbClr val="000000"/>
                </a:solidFill>
              </a:rPr>
              <a:t>Ziemniaków skrobiowych</a:t>
            </a:r>
          </a:p>
          <a:p>
            <a:pPr lvl="2" algn="just">
              <a:buClr>
                <a:srgbClr val="EF2A03"/>
              </a:buClr>
              <a:buFont typeface="Arial" pitchFamily="34" charset="0"/>
              <a:buChar char="•"/>
            </a:pPr>
            <a:r>
              <a:rPr lang="pl-PL" sz="1400" dirty="0" smtClean="0"/>
              <a:t>Umowa </a:t>
            </a:r>
            <a:r>
              <a:rPr lang="pl-PL" sz="1400" dirty="0" err="1" smtClean="0"/>
              <a:t>zawieraja</a:t>
            </a:r>
            <a:r>
              <a:rPr lang="pl-PL" sz="1400" dirty="0" smtClean="0"/>
              <a:t> zobowiązanie rolnika do wytworzenia </a:t>
            </a:r>
            <a:br>
              <a:rPr lang="pl-PL" sz="1400" dirty="0" smtClean="0"/>
            </a:br>
            <a:r>
              <a:rPr lang="pl-PL" sz="1400" dirty="0" smtClean="0"/>
              <a:t>i dostarczenia odbiorcy oznaczonej ilości produktów rolnych z oznaczonej powierzchni gruntów oraz zobowiązanie odbiorcy do odbioru produktów w umówionym terminie </a:t>
            </a:r>
            <a:br>
              <a:rPr lang="pl-PL" sz="1400" dirty="0" smtClean="0"/>
            </a:br>
            <a:r>
              <a:rPr lang="pl-PL" sz="1400" dirty="0" smtClean="0"/>
              <a:t>i zapłaty umówionej ceny oraz przeznaczenia ziemniaków na produkcję skrobi ziemniaczanej</a:t>
            </a:r>
          </a:p>
          <a:p>
            <a:pPr lvl="2" algn="just">
              <a:buClr>
                <a:srgbClr val="EF2A03"/>
              </a:buClr>
              <a:buFont typeface="Arial" pitchFamily="34" charset="0"/>
              <a:buChar char="•"/>
            </a:pPr>
            <a:endParaRPr lang="pl-PL" sz="1400" dirty="0" smtClean="0">
              <a:solidFill>
                <a:srgbClr val="000000"/>
              </a:solidFill>
            </a:endParaRPr>
          </a:p>
          <a:p>
            <a:pPr lvl="1" algn="just">
              <a:buClr>
                <a:srgbClr val="EF2A03"/>
              </a:buClr>
              <a:buFont typeface="Arial" pitchFamily="34" charset="0"/>
              <a:buChar char="•"/>
            </a:pPr>
            <a:r>
              <a:rPr lang="pl-PL" sz="1800" dirty="0" smtClean="0">
                <a:solidFill>
                  <a:srgbClr val="000000"/>
                </a:solidFill>
              </a:rPr>
              <a:t>Pomidorów</a:t>
            </a:r>
          </a:p>
          <a:p>
            <a:pPr lvl="2" algn="just">
              <a:buClr>
                <a:srgbClr val="EF2A03"/>
              </a:buClr>
              <a:buFont typeface="Arial" pitchFamily="34" charset="0"/>
              <a:buChar char="•"/>
            </a:pPr>
            <a:r>
              <a:rPr lang="pl-PL" sz="1400" dirty="0" smtClean="0"/>
              <a:t>Umowa zawiera zobowiązanie rolnika do wytworzenia i dostarczenia odbiorcy oznaczonej ilości produktów rolnych z oznaczonej powierzchni gruntów oraz zobowiązanie odbiorcy do odbioru produktów w umówionym terminie i zapłaty umówionej ceny.</a:t>
            </a:r>
            <a:endParaRPr lang="pl-PL" sz="1400" dirty="0" smtClean="0">
              <a:solidFill>
                <a:srgbClr val="00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(7/9)</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r>
              <a:rPr lang="pl-PL" sz="1800" b="1" dirty="0" smtClean="0">
                <a:solidFill>
                  <a:srgbClr val="000000"/>
                </a:solidFill>
              </a:rPr>
              <a:t>Dodatkowe zasady:</a:t>
            </a:r>
          </a:p>
          <a:p>
            <a:pPr lvl="1" algn="just">
              <a:buClr>
                <a:srgbClr val="EF2A03"/>
              </a:buClr>
              <a:buFont typeface="Arial" pitchFamily="34" charset="0"/>
              <a:buChar char="•"/>
            </a:pPr>
            <a:r>
              <a:rPr lang="pl-PL" sz="1800" dirty="0" smtClean="0"/>
              <a:t>wsparcie obszarowe związane z produkcją nie może być przyznane w odniesieniu do obszarów, które nie spełniają definicji hektara kwalifikowanego </a:t>
            </a:r>
          </a:p>
          <a:p>
            <a:pPr lvl="1" algn="just">
              <a:buClr>
                <a:srgbClr val="EF2A03"/>
              </a:buClr>
              <a:buFont typeface="Arial" pitchFamily="34" charset="0"/>
              <a:buChar char="•"/>
            </a:pPr>
            <a:r>
              <a:rPr lang="pl-PL" sz="1800" dirty="0" smtClean="0"/>
              <a:t>w przypadku wsparcia związanego z produkcją dotyczącego </a:t>
            </a:r>
            <a:r>
              <a:rPr lang="pl-PL" sz="1800" u="sng" dirty="0" smtClean="0"/>
              <a:t>bydła lub owiec i kóz,</a:t>
            </a:r>
            <a:r>
              <a:rPr lang="pl-PL" sz="1800" dirty="0" smtClean="0">
                <a:solidFill>
                  <a:srgbClr val="00B050"/>
                </a:solidFill>
              </a:rPr>
              <a:t> </a:t>
            </a:r>
            <a:r>
              <a:rPr lang="pl-PL" sz="1800" dirty="0" smtClean="0"/>
              <a:t>jako warunek </a:t>
            </a:r>
            <a:r>
              <a:rPr lang="pl-PL" sz="1800" dirty="0" err="1" smtClean="0"/>
              <a:t>kwalifikowalności</a:t>
            </a:r>
            <a:r>
              <a:rPr lang="pl-PL" sz="1800" dirty="0" smtClean="0"/>
              <a:t> do wsparcia określony zostanie wymóg w zakresie identyfikacji i rejestracji zwierząt</a:t>
            </a:r>
          </a:p>
          <a:p>
            <a:pPr lvl="1" algn="just">
              <a:buClr>
                <a:srgbClr val="EF2A03"/>
              </a:buClr>
              <a:buFont typeface="Arial" pitchFamily="34" charset="0"/>
              <a:buChar char="•"/>
            </a:pPr>
            <a:r>
              <a:rPr lang="pl-PL" sz="1800" dirty="0" smtClean="0"/>
              <a:t>w żadnym wypadku pomocy lub wsparcia nie przyznaje się dla liczby zwierząt większej niż wskazana we wniosku o przyznanie pomocy lub wniosku o płatność</a:t>
            </a:r>
          </a:p>
          <a:p>
            <a:pPr lvl="1" algn="just">
              <a:buClr>
                <a:srgbClr val="EF2A03"/>
              </a:buClr>
              <a:buFont typeface="Arial" pitchFamily="34" charset="0"/>
              <a:buChar char="•"/>
            </a:pPr>
            <a:r>
              <a:rPr lang="pl-PL" sz="1800" dirty="0" smtClean="0"/>
              <a:t>jeżeli liczba zwierząt zgłoszona we wniosku o przyznanie pomocy lub wniosku o płatność przewyższa liczbę zatwierdzoną w wyniku kontroli administracyjnej lub kontroli na miejscu, pomoc lub wsparcie oblicza się na podstawie zwierząt zatwierdzonych</a:t>
            </a:r>
          </a:p>
          <a:p>
            <a:pPr lvl="1" algn="just">
              <a:buClr>
                <a:srgbClr val="EF2A03"/>
              </a:buClr>
              <a:buFont typeface="Arial" pitchFamily="34" charset="0"/>
              <a:buChar char="•"/>
            </a:pPr>
            <a:endParaRPr lang="pl-PL" dirty="0" smtClean="0">
              <a:solidFill>
                <a:srgbClr val="00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(8/9)</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124744"/>
            <a:ext cx="8201028" cy="5447528"/>
          </a:xfrm>
        </p:spPr>
        <p:txBody>
          <a:bodyPr/>
          <a:lstStyle/>
          <a:p>
            <a:pPr lvl="0" algn="just">
              <a:buClr>
                <a:srgbClr val="EF2A03"/>
              </a:buClr>
              <a:buFont typeface="Wingdings" pitchFamily="2" charset="2"/>
              <a:buChar char="q"/>
            </a:pPr>
            <a:r>
              <a:rPr lang="pl-PL" sz="1800" b="1" dirty="0" smtClean="0">
                <a:solidFill>
                  <a:srgbClr val="000000"/>
                </a:solidFill>
              </a:rPr>
              <a:t>Dodatkowe zasady (c.d.):</a:t>
            </a:r>
          </a:p>
          <a:p>
            <a:pPr lvl="1" algn="just">
              <a:buClr>
                <a:srgbClr val="EF2A03"/>
              </a:buClr>
              <a:buFont typeface="Arial" pitchFamily="34" charset="0"/>
              <a:buChar char="•"/>
            </a:pPr>
            <a:r>
              <a:rPr lang="pl-PL" dirty="0" smtClean="0"/>
              <a:t>W przypadku stwierdzenia niezgodności odnośnie do systemu identyfikacji i rejestracji bydła:</a:t>
            </a:r>
          </a:p>
          <a:p>
            <a:pPr lvl="2" algn="just">
              <a:buClr>
                <a:srgbClr val="EF2A03"/>
              </a:buClr>
              <a:buFont typeface="Arial" pitchFamily="34" charset="0"/>
              <a:buChar char="•"/>
            </a:pPr>
            <a:r>
              <a:rPr lang="pl-PL" dirty="0" smtClean="0"/>
              <a:t>obecne w gospodarstwie bydło, które utraciło jeden z dwóch kolczyków, uznaje się za zatwierdzone, pod warunkiem że jest jednoznacznie i indywidualnie identyfikowalne przy pomocy innych elementów systemu identyfikacji i rejestracji bydła;</a:t>
            </a:r>
          </a:p>
          <a:p>
            <a:pPr lvl="2" algn="just">
              <a:buClr>
                <a:srgbClr val="EF2A03"/>
              </a:buClr>
              <a:buFont typeface="Arial" pitchFamily="34" charset="0"/>
              <a:buChar char="•"/>
            </a:pPr>
            <a:r>
              <a:rPr lang="pl-PL" dirty="0" smtClean="0"/>
              <a:t>obecną w gospodarstwie sztukę bydła, która utraciła dwa kolczyki, uznaje się za zatwierdzoną, pod warunkiem że jest wciąż identyfikowalna za pomocą rejestru, paszportu zwierzęcia, bazy danych lub innych metod ustanowionych w rozporządzeniu (WE) nr 1760/2000 oraz pod warunkiem że posiadacz zwierząt może udowodnić, iż podjął działania w celu naprawy tej sytuacji przed otrzymaniem powiadomienia o kontroli na miejscu;</a:t>
            </a:r>
          </a:p>
          <a:p>
            <a:pPr lvl="2" algn="just">
              <a:buClr>
                <a:srgbClr val="EF2A03"/>
              </a:buClr>
              <a:buFont typeface="Arial" pitchFamily="34" charset="0"/>
              <a:buChar char="•"/>
            </a:pPr>
            <a:r>
              <a:rPr lang="pl-PL" dirty="0" smtClean="0"/>
              <a:t>w przypadku gdy stwierdzone niezgodności dotyczą niepoprawnych wpisów do rejestru lub paszportów zwierząt, przedmiotowe zwierzę uznaje się za niezatwierdzone, w przypadku gdy takie błędy wykryto w toku co najmniej dwóch kontroli w ciągu 24 miesięcy. We wszystkich pozostałych przypadkach przedmiotowe zwierzęta uznaje się za niezatwierdzone po pierwszym stwierdzeniu niezgodności.</a:t>
            </a:r>
          </a:p>
          <a:p>
            <a:pPr lvl="2" algn="just">
              <a:buClr>
                <a:srgbClr val="EF2A03"/>
              </a:buClr>
              <a:buFont typeface="Arial" pitchFamily="34" charset="0"/>
              <a:buChar char="•"/>
            </a:pPr>
            <a:endParaRPr lang="pl-PL" dirty="0" smtClean="0">
              <a:solidFill>
                <a:srgbClr val="00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Wsparcie związane z produkcją (9/</a:t>
            </a:r>
            <a:r>
              <a:rPr lang="pl-PL" dirty="0" err="1" smtClean="0">
                <a:solidFill>
                  <a:srgbClr val="C00000"/>
                </a:solidFill>
              </a:rPr>
              <a:t>9</a:t>
            </a:r>
            <a:r>
              <a:rPr lang="pl-PL" dirty="0" smtClean="0">
                <a:solidFill>
                  <a:srgbClr val="C00000"/>
                </a:solidFill>
              </a:rPr>
              <a:t>)</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0" algn="just">
              <a:buClr>
                <a:srgbClr val="EF2A03"/>
              </a:buClr>
              <a:buFont typeface="Wingdings" pitchFamily="2" charset="2"/>
              <a:buChar char="q"/>
            </a:pPr>
            <a:r>
              <a:rPr lang="pl-PL" sz="1800" b="1" dirty="0" smtClean="0">
                <a:solidFill>
                  <a:srgbClr val="000000"/>
                </a:solidFill>
              </a:rPr>
              <a:t>Dodatkowe zasady (c.d.):</a:t>
            </a:r>
          </a:p>
          <a:p>
            <a:pPr lvl="1" algn="just">
              <a:buClr>
                <a:srgbClr val="EF2A03"/>
              </a:buClr>
              <a:buFont typeface="Arial" pitchFamily="34" charset="0"/>
              <a:buChar char="•"/>
            </a:pPr>
            <a:r>
              <a:rPr lang="pl-PL" dirty="0" smtClean="0"/>
              <a:t>obecne w gospodarstwie owce lub kozy, które utraciły jeden kolczyk, uznaje się za zatwierdzone pod warunkiem że zwierzę jest wciąż identyfikowalne przy pomocy tzw. „pierwszego sposobu identyfikacji” i pod warunkiem że wszystkie pozostałe wymogi systemu identyfikacji i rejestrowania owiec i kóz zostały spełnione</a:t>
            </a:r>
          </a:p>
          <a:p>
            <a:pPr lvl="1" algn="just">
              <a:buClr>
                <a:srgbClr val="EF2A03"/>
              </a:buClr>
              <a:buFont typeface="Arial" pitchFamily="34" charset="0"/>
              <a:buChar char="•"/>
            </a:pPr>
            <a:r>
              <a:rPr lang="pl-PL" dirty="0" smtClean="0"/>
              <a:t>w przypadku gdy dla wniosków o przyznanie pomocy w ramach systemów pomocy związanej z produkcją zwierzęcą lub wniosków o płatność w ramach środków wsparcia związanych z produkcją zwierzęcą stwierdzi się różnicę między liczbą zwierząt zgłoszonych a liczbą zwierząt zatwierdzonych, całkowita kwota pomocy lub wsparcia, do której beneficjent jest uprawniony w danym roku składania wniosków, zmniejszana jest o odsetek ustalany poprzez podzielenie liczby zwierząt zgłoszonych „z niezgodnością” przez liczbę zwierząt zatwierdzonych na dany rok, o ile stwierdzone niezgodności dotyczą nie więcej niż trzech zwierząt</a:t>
            </a:r>
          </a:p>
          <a:p>
            <a:pPr lvl="1" algn="just">
              <a:buClr>
                <a:srgbClr val="EF2A03"/>
              </a:buClr>
              <a:buFont typeface="Arial" pitchFamily="34" charset="0"/>
              <a:buChar char="•"/>
            </a:pPr>
            <a:r>
              <a:rPr lang="pl-PL" dirty="0" smtClean="0"/>
              <a:t>jeżeli stwierdzone niezgodności dotyczą więcej niż trzech zwierząt, całkowita kwota pomocy lub wsparcia, do której beneficjent jest uprawniony w ramach systemów pomocy lub środków wsparcia w danym roku składania wniosków zostaje zmniejszona o :</a:t>
            </a:r>
          </a:p>
          <a:p>
            <a:pPr lvl="2" algn="just">
              <a:buClr>
                <a:srgbClr val="EF2A03"/>
              </a:buClr>
              <a:buFont typeface="Arial" pitchFamily="34" charset="0"/>
              <a:buChar char="•"/>
            </a:pPr>
            <a:r>
              <a:rPr lang="pl-PL" sz="1400" dirty="0" smtClean="0"/>
              <a:t>ww. odsetek, jeżeli nie przekracza on 10 %;</a:t>
            </a:r>
          </a:p>
          <a:p>
            <a:pPr lvl="2" algn="just">
              <a:buClr>
                <a:srgbClr val="EF2A03"/>
              </a:buClr>
              <a:buFont typeface="Arial" pitchFamily="34" charset="0"/>
              <a:buChar char="•"/>
            </a:pPr>
            <a:r>
              <a:rPr lang="pl-PL" sz="1400" dirty="0" smtClean="0"/>
              <a:t>dwukrotność  ww. odsetka, jeżeli jest on większy niż 10 %, ale mniejszy niż 20 % (pow. 20% nie przyznaje się wsparcia, a pow. 50% dodatkowe kary)</a:t>
            </a:r>
          </a:p>
          <a:p>
            <a:pPr lvl="2" algn="just">
              <a:buClr>
                <a:srgbClr val="EF2A03"/>
              </a:buClr>
              <a:buFont typeface="Arial" pitchFamily="34" charset="0"/>
              <a:buChar char="•"/>
            </a:pPr>
            <a:endParaRPr lang="pl-PL" dirty="0" smtClean="0"/>
          </a:p>
          <a:p>
            <a:pPr lvl="2" algn="just">
              <a:buClr>
                <a:srgbClr val="EF2A03"/>
              </a:buClr>
              <a:buNone/>
            </a:pPr>
            <a:endParaRPr lang="pl-PL" dirty="0" smtClean="0">
              <a:solidFill>
                <a:srgbClr val="00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Przejściowe wsparcie krajowe</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7"/>
            <a:ext cx="7772400" cy="571504"/>
          </a:xfrm>
        </p:spPr>
        <p:txBody>
          <a:bodyPr/>
          <a:lstStyle/>
          <a:p>
            <a:r>
              <a:rPr lang="pl-PL" dirty="0" smtClean="0">
                <a:solidFill>
                  <a:srgbClr val="C00000"/>
                </a:solidFill>
              </a:rPr>
              <a:t>Przejściowe wsparcie krajowe</a:t>
            </a:r>
            <a:br>
              <a:rPr lang="pl-PL" dirty="0" smtClean="0">
                <a:solidFill>
                  <a:srgbClr val="C00000"/>
                </a:solidFill>
              </a:rPr>
            </a:br>
            <a:endParaRPr lang="pl-PL" sz="1400" dirty="0">
              <a:solidFill>
                <a:srgbClr val="C00000"/>
              </a:solidFill>
            </a:endParaRPr>
          </a:p>
        </p:txBody>
      </p:sp>
      <p:sp>
        <p:nvSpPr>
          <p:cNvPr id="3" name="Symbol zastępczy zawartości 2"/>
          <p:cNvSpPr>
            <a:spLocks noGrp="1"/>
          </p:cNvSpPr>
          <p:nvPr>
            <p:ph idx="1"/>
          </p:nvPr>
        </p:nvSpPr>
        <p:spPr>
          <a:xfrm>
            <a:off x="285720" y="1357298"/>
            <a:ext cx="8678768" cy="5214974"/>
          </a:xfrm>
        </p:spPr>
        <p:txBody>
          <a:bodyPr/>
          <a:lstStyle/>
          <a:p>
            <a:pPr lvl="0" algn="just">
              <a:buClr>
                <a:srgbClr val="EF2A03"/>
              </a:buClr>
              <a:buFont typeface="Wingdings" pitchFamily="2" charset="2"/>
              <a:buChar char="q"/>
            </a:pPr>
            <a:r>
              <a:rPr lang="pl-PL" sz="1800" b="1" dirty="0" smtClean="0">
                <a:solidFill>
                  <a:srgbClr val="000000"/>
                </a:solidFill>
              </a:rPr>
              <a:t>Ogólne zasady</a:t>
            </a:r>
          </a:p>
          <a:p>
            <a:pPr lvl="1" algn="just">
              <a:buClr>
                <a:srgbClr val="EF2A03"/>
              </a:buClr>
              <a:buFont typeface="Arial" pitchFamily="34" charset="0"/>
              <a:buChar char="•"/>
            </a:pPr>
            <a:r>
              <a:rPr lang="pl-PL" sz="1800" dirty="0" smtClean="0">
                <a:solidFill>
                  <a:srgbClr val="000000"/>
                </a:solidFill>
              </a:rPr>
              <a:t>Przejściowe wsparcie krajowe może zostać przyznane rolnikom z sektorów, dla których to wsparcie zostało przyznane w roku 2013</a:t>
            </a:r>
          </a:p>
          <a:p>
            <a:pPr lvl="1" algn="just">
              <a:buClr>
                <a:srgbClr val="EF2A03"/>
              </a:buClr>
              <a:buFont typeface="Arial" pitchFamily="34" charset="0"/>
              <a:buChar char="•"/>
            </a:pPr>
            <a:r>
              <a:rPr lang="pl-PL" sz="1800" dirty="0" smtClean="0">
                <a:solidFill>
                  <a:srgbClr val="000000"/>
                </a:solidFill>
              </a:rPr>
              <a:t>Wsparcie przyznawane na identycznych warunkach, które obowiązywały dla przyznawania tych płatności w roku 2013</a:t>
            </a:r>
          </a:p>
          <a:p>
            <a:pPr lvl="1" algn="just">
              <a:buClr>
                <a:srgbClr val="EF2A03"/>
              </a:buClr>
              <a:buFont typeface="Arial" pitchFamily="34" charset="0"/>
              <a:buChar char="•"/>
            </a:pPr>
            <a:r>
              <a:rPr lang="pl-PL" sz="1800" dirty="0" smtClean="0">
                <a:solidFill>
                  <a:srgbClr val="000000"/>
                </a:solidFill>
              </a:rPr>
              <a:t>Łączna kwota wsparcia nie może przekroczyć określonego poziomu procentowego koperty wsparcia z roku 2013, począwszy od 75% w 2015 r. do 50% w roku 2020 (obniżanie progu o 5% każdego roku)</a:t>
            </a:r>
          </a:p>
          <a:p>
            <a:pPr lvl="1" algn="just">
              <a:buClr>
                <a:srgbClr val="EF2A03"/>
              </a:buClr>
              <a:buFont typeface="Arial" pitchFamily="34" charset="0"/>
              <a:buChar char="•"/>
            </a:pPr>
            <a:r>
              <a:rPr lang="pl-PL" sz="1800" dirty="0" smtClean="0">
                <a:solidFill>
                  <a:srgbClr val="000000"/>
                </a:solidFill>
              </a:rPr>
              <a:t>Stosowanie przejściowego wsparcia krajowego w sektorze tytoniu w formie płatności niezwiązanej z produkcją</a:t>
            </a:r>
          </a:p>
          <a:p>
            <a:pPr lvl="1" algn="just">
              <a:buClr>
                <a:srgbClr val="EF2A03"/>
              </a:buClr>
              <a:buFont typeface="Arial" pitchFamily="34" charset="0"/>
              <a:buChar char="•"/>
            </a:pPr>
            <a:r>
              <a:rPr lang="pl-PL" sz="1800" dirty="0" smtClean="0">
                <a:solidFill>
                  <a:srgbClr val="000000"/>
                </a:solidFill>
              </a:rPr>
              <a:t>Przeznaczenie na ten cel łącznie ok. 180 mln EUR w latach 2015-2020 w formie płatności niezwiązanej z produkcją</a:t>
            </a:r>
          </a:p>
          <a:p>
            <a:pPr lvl="1" algn="just">
              <a:buClr>
                <a:srgbClr val="EF2A03"/>
              </a:buClr>
              <a:buFont typeface="Arial" pitchFamily="34" charset="0"/>
              <a:buChar char="•"/>
            </a:pPr>
            <a:r>
              <a:rPr lang="pl-PL" sz="1800" dirty="0" smtClean="0"/>
              <a:t>Przyjmując zatem za odniesienie stawkę wsparcia w tym sektorze w roku 2013, szacowana stawka dla płatności niezwiązanej do tytoniu w roku 2015 dla tytoniu odmiany Virginia wyniosłaby ok. </a:t>
            </a:r>
            <a:r>
              <a:rPr lang="pl-PL" sz="1800" b="1" dirty="0" smtClean="0"/>
              <a:t>4,31 zł/kg</a:t>
            </a:r>
            <a:r>
              <a:rPr lang="pl-PL" sz="1800" dirty="0" smtClean="0"/>
              <a:t>, a dla pozostałych grup </a:t>
            </a:r>
            <a:r>
              <a:rPr lang="pl-PL" sz="1800" b="1" dirty="0" smtClean="0"/>
              <a:t>3,01 zł/kg</a:t>
            </a:r>
            <a:endParaRPr lang="pl-PL" sz="1800" dirty="0" smtClean="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lstStyle/>
          <a:p>
            <a:pPr>
              <a:defRPr/>
            </a:pPr>
            <a:r>
              <a:rPr lang="pl-PL" dirty="0" smtClean="0"/>
              <a:t>3</a:t>
            </a:r>
            <a:endParaRPr lang="pl-PL" dirty="0"/>
          </a:p>
        </p:txBody>
      </p:sp>
      <p:sp>
        <p:nvSpPr>
          <p:cNvPr id="4" name="Tytuł 1"/>
          <p:cNvSpPr>
            <a:spLocks noGrp="1"/>
          </p:cNvSpPr>
          <p:nvPr>
            <p:ph type="title"/>
          </p:nvPr>
        </p:nvSpPr>
        <p:spPr>
          <a:xfrm>
            <a:off x="1071538" y="642918"/>
            <a:ext cx="7772400" cy="950899"/>
          </a:xfrm>
        </p:spPr>
        <p:txBody>
          <a:bodyPr/>
          <a:lstStyle/>
          <a:p>
            <a:r>
              <a:rPr lang="pl-PL" sz="2000" dirty="0" smtClean="0">
                <a:solidFill>
                  <a:srgbClr val="C00000"/>
                </a:solidFill>
              </a:rPr>
              <a:t>Projektowane wysokości stawek poszczególnych schematów w ramach płatności bezpośrednich na 2015 r.</a:t>
            </a:r>
            <a:r>
              <a:rPr lang="pl-PL" dirty="0" smtClean="0">
                <a:solidFill>
                  <a:srgbClr val="C00000"/>
                </a:solidFill>
              </a:rPr>
              <a:t/>
            </a:r>
            <a:br>
              <a:rPr lang="pl-PL" dirty="0" smtClean="0">
                <a:solidFill>
                  <a:srgbClr val="C00000"/>
                </a:solidFill>
              </a:rPr>
            </a:br>
            <a:endParaRPr lang="pl-PL" sz="1400" dirty="0">
              <a:solidFill>
                <a:srgbClr val="C00000"/>
              </a:solidFill>
            </a:endParaRPr>
          </a:p>
        </p:txBody>
      </p:sp>
      <p:graphicFrame>
        <p:nvGraphicFramePr>
          <p:cNvPr id="9" name="Tabela 8"/>
          <p:cNvGraphicFramePr>
            <a:graphicFrameLocks noGrp="1"/>
          </p:cNvGraphicFramePr>
          <p:nvPr/>
        </p:nvGraphicFramePr>
        <p:xfrm>
          <a:off x="357158" y="1357298"/>
          <a:ext cx="8429684" cy="5000665"/>
        </p:xfrm>
        <a:graphic>
          <a:graphicData uri="http://schemas.openxmlformats.org/drawingml/2006/table">
            <a:tbl>
              <a:tblPr/>
              <a:tblGrid>
                <a:gridCol w="2107421"/>
                <a:gridCol w="2107421"/>
                <a:gridCol w="2107421"/>
                <a:gridCol w="2107421"/>
              </a:tblGrid>
              <a:tr h="271353">
                <a:tc gridSpan="4">
                  <a:txBody>
                    <a:bodyPr/>
                    <a:lstStyle/>
                    <a:p>
                      <a:pPr algn="ctr">
                        <a:spcAft>
                          <a:spcPts val="0"/>
                        </a:spcAft>
                      </a:pPr>
                      <a:r>
                        <a:rPr lang="pl-PL" sz="1200" b="1" dirty="0">
                          <a:solidFill>
                            <a:srgbClr val="76923C"/>
                          </a:solidFill>
                          <a:latin typeface="Calibri"/>
                          <a:ea typeface="Calibri"/>
                          <a:cs typeface="Times New Roman"/>
                        </a:rPr>
                        <a:t>Szacunkowe stawki płatności</a:t>
                      </a:r>
                    </a:p>
                  </a:txBody>
                  <a:tcPr marL="67650" marR="6765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r>
              <a:tr h="224095">
                <a:tc>
                  <a:txBody>
                    <a:bodyPr/>
                    <a:lstStyle/>
                    <a:p>
                      <a:pPr algn="just">
                        <a:spcAft>
                          <a:spcPts val="0"/>
                        </a:spcAft>
                      </a:pPr>
                      <a:endParaRPr lang="pl-PL" sz="1200" b="1">
                        <a:solidFill>
                          <a:srgbClr val="76923C"/>
                        </a:solidFill>
                        <a:latin typeface="Calibri"/>
                        <a:ea typeface="Calibri"/>
                        <a:cs typeface="Times New Roman"/>
                      </a:endParaRPr>
                    </a:p>
                  </a:txBody>
                  <a:tcPr marL="67650" marR="67650" marT="0" marB="0">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Rodzaj płatności</a:t>
                      </a:r>
                    </a:p>
                  </a:txBody>
                  <a:tcPr marL="67650" marR="67650" marT="0" marB="0">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200" b="1" i="1" dirty="0">
                          <a:solidFill>
                            <a:srgbClr val="76923C"/>
                          </a:solidFill>
                          <a:latin typeface="Calibri"/>
                          <a:ea typeface="Calibri"/>
                          <a:cs typeface="Times New Roman"/>
                        </a:rPr>
                        <a:t>Jedn.</a:t>
                      </a:r>
                      <a:endParaRPr lang="pl-PL" sz="1200" b="1" dirty="0">
                        <a:solidFill>
                          <a:srgbClr val="76923C"/>
                        </a:solidFill>
                        <a:latin typeface="Calibri"/>
                        <a:ea typeface="Calibri"/>
                        <a:cs typeface="Times New Roman"/>
                      </a:endParaRPr>
                    </a:p>
                  </a:txBody>
                  <a:tcPr marL="67650" marR="67650" marT="0" marB="0">
                    <a:lnL>
                      <a:noFill/>
                    </a:lnL>
                    <a:lnR>
                      <a:noFill/>
                    </a:lnR>
                    <a:lnT w="12700" cap="flat" cmpd="sng" algn="ctr">
                      <a:solidFill>
                        <a:srgbClr val="9BBB59"/>
                      </a:solidFill>
                      <a:prstDash val="solid"/>
                      <a:round/>
                      <a:headEnd type="none" w="med" len="med"/>
                      <a:tailEnd type="none" w="med" len="med"/>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Wartość stawki [EUR]</a:t>
                      </a:r>
                    </a:p>
                  </a:txBody>
                  <a:tcPr marL="67650" marR="67650" marT="0" marB="0">
                    <a:lnL>
                      <a:noFill/>
                    </a:lnL>
                    <a:lnR>
                      <a:noFill/>
                    </a:lnR>
                    <a:lnT w="12700" cap="flat" cmpd="sng" algn="ctr">
                      <a:solidFill>
                        <a:srgbClr val="9BBB59"/>
                      </a:solidFill>
                      <a:prstDash val="solid"/>
                      <a:round/>
                      <a:headEnd type="none" w="med" len="med"/>
                      <a:tailEnd type="none" w="med" len="med"/>
                    </a:lnT>
                    <a:lnB>
                      <a:noFill/>
                    </a:lnB>
                    <a:solidFill>
                      <a:srgbClr val="E6EED5"/>
                    </a:solidFill>
                  </a:tcPr>
                </a:tc>
              </a:tr>
              <a:tr h="407989">
                <a:tc>
                  <a:txBody>
                    <a:bodyPr/>
                    <a:lstStyle/>
                    <a:p>
                      <a:pPr algn="just">
                        <a:spcAft>
                          <a:spcPts val="0"/>
                        </a:spcAft>
                      </a:pP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just">
                        <a:spcAft>
                          <a:spcPts val="0"/>
                        </a:spcAft>
                      </a:pPr>
                      <a:r>
                        <a:rPr lang="pl-PL" sz="1200" b="1">
                          <a:solidFill>
                            <a:srgbClr val="76923C"/>
                          </a:solidFill>
                          <a:latin typeface="Calibri"/>
                          <a:ea typeface="Calibri"/>
                          <a:cs typeface="Times New Roman"/>
                        </a:rPr>
                        <a:t>Jednolita płatność obszarowa (JPO)  </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110</a:t>
                      </a:r>
                    </a:p>
                  </a:txBody>
                  <a:tcPr marL="67650" marR="67650" marT="0" marB="0">
                    <a:lnL>
                      <a:noFill/>
                    </a:lnL>
                    <a:lnR>
                      <a:noFill/>
                    </a:lnR>
                    <a:lnT>
                      <a:noFill/>
                    </a:lnT>
                    <a:lnB>
                      <a:noFill/>
                    </a:lnB>
                  </a:tcPr>
                </a:tc>
              </a:tr>
              <a:tr h="407989">
                <a:tc>
                  <a:txBody>
                    <a:bodyPr/>
                    <a:lstStyle/>
                    <a:p>
                      <a:pPr algn="just">
                        <a:spcAft>
                          <a:spcPts val="0"/>
                        </a:spcAft>
                      </a:pP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just">
                        <a:spcAft>
                          <a:spcPts val="0"/>
                        </a:spcAft>
                      </a:pPr>
                      <a:r>
                        <a:rPr lang="pl-PL" sz="1200" b="1">
                          <a:solidFill>
                            <a:srgbClr val="76923C"/>
                          </a:solidFill>
                          <a:latin typeface="Calibri"/>
                          <a:ea typeface="Calibri"/>
                          <a:cs typeface="Times New Roman"/>
                        </a:rPr>
                        <a:t>Płatność za zazielenienie </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74</a:t>
                      </a:r>
                    </a:p>
                  </a:txBody>
                  <a:tcPr marL="67650" marR="67650" marT="0" marB="0">
                    <a:lnL>
                      <a:noFill/>
                    </a:lnL>
                    <a:lnR>
                      <a:noFill/>
                    </a:lnR>
                    <a:lnT>
                      <a:noFill/>
                    </a:lnT>
                    <a:lnB>
                      <a:noFill/>
                    </a:lnB>
                    <a:solidFill>
                      <a:srgbClr val="E6EED5"/>
                    </a:solidFill>
                  </a:tcPr>
                </a:tc>
              </a:tr>
              <a:tr h="212661">
                <a:tc rowSpan="12">
                  <a:txBody>
                    <a:bodyPr/>
                    <a:lstStyle/>
                    <a:p>
                      <a:pPr marL="71755" marR="71755" algn="ctr">
                        <a:spcAft>
                          <a:spcPts val="0"/>
                        </a:spcAft>
                      </a:pPr>
                      <a:r>
                        <a:rPr lang="pl-PL" sz="2000" b="1" dirty="0">
                          <a:solidFill>
                            <a:srgbClr val="76923C"/>
                          </a:solidFill>
                          <a:latin typeface="Calibri"/>
                          <a:ea typeface="Calibri"/>
                          <a:cs typeface="Times New Roman"/>
                        </a:rPr>
                        <a:t>Wsparcie związane z produkcją</a:t>
                      </a:r>
                    </a:p>
                  </a:txBody>
                  <a:tcPr marL="67650" marR="67650" marT="0" marB="0" vert="vert270" anchor="b">
                    <a:lnL>
                      <a:noFill/>
                    </a:lnL>
                    <a:lnR>
                      <a:noFill/>
                    </a:lnR>
                    <a:lnT>
                      <a:noFill/>
                    </a:lnT>
                    <a:lnB>
                      <a:noFill/>
                    </a:lnB>
                  </a:tcPr>
                </a:tc>
                <a:tc>
                  <a:txBody>
                    <a:bodyPr/>
                    <a:lstStyle/>
                    <a:p>
                      <a:pPr algn="just">
                        <a:spcAft>
                          <a:spcPts val="0"/>
                        </a:spcAft>
                      </a:pPr>
                      <a:r>
                        <a:rPr lang="pl-PL" sz="1200" b="1">
                          <a:solidFill>
                            <a:srgbClr val="76923C"/>
                          </a:solidFill>
                          <a:latin typeface="Calibri"/>
                          <a:ea typeface="Calibri"/>
                          <a:cs typeface="Times New Roman"/>
                        </a:rPr>
                        <a:t>Bydło</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EUR/szt.</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70</a:t>
                      </a:r>
                    </a:p>
                  </a:txBody>
                  <a:tcPr marL="67650" marR="67650" marT="0" marB="0">
                    <a:lnL>
                      <a:noFill/>
                    </a:lnL>
                    <a:lnR>
                      <a:noFill/>
                    </a:lnR>
                    <a:lnT>
                      <a:noFill/>
                    </a:lnT>
                    <a:lnB>
                      <a:noFill/>
                    </a:lnB>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Krowy</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EUR/szt.</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a:solidFill>
                            <a:srgbClr val="76923C"/>
                          </a:solidFill>
                          <a:latin typeface="Calibri"/>
                          <a:ea typeface="Calibri"/>
                          <a:cs typeface="Times New Roman"/>
                        </a:rPr>
                        <a:t>70</a:t>
                      </a:r>
                    </a:p>
                  </a:txBody>
                  <a:tcPr marL="67650" marR="67650" marT="0" marB="0">
                    <a:lnL>
                      <a:noFill/>
                    </a:lnL>
                    <a:lnR>
                      <a:noFill/>
                    </a:lnR>
                    <a:lnT>
                      <a:noFill/>
                    </a:lnT>
                    <a:lnB>
                      <a:noFill/>
                    </a:lnB>
                    <a:solidFill>
                      <a:srgbClr val="E6EED5"/>
                    </a:solidFill>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Owce</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EUR/szt.</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25</a:t>
                      </a:r>
                    </a:p>
                  </a:txBody>
                  <a:tcPr marL="67650" marR="67650" marT="0" marB="0">
                    <a:lnL>
                      <a:noFill/>
                    </a:lnL>
                    <a:lnR>
                      <a:noFill/>
                    </a:lnR>
                    <a:lnT>
                      <a:noFill/>
                    </a:lnT>
                    <a:lnB>
                      <a:noFill/>
                    </a:lnB>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Kozy</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EUR/szt.</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15</a:t>
                      </a:r>
                    </a:p>
                  </a:txBody>
                  <a:tcPr marL="67650" marR="67650" marT="0" marB="0">
                    <a:lnL>
                      <a:noFill/>
                    </a:lnL>
                    <a:lnR>
                      <a:noFill/>
                    </a:lnR>
                    <a:lnT>
                      <a:noFill/>
                    </a:lnT>
                    <a:lnB>
                      <a:noFill/>
                    </a:lnB>
                    <a:solidFill>
                      <a:srgbClr val="E6EED5"/>
                    </a:solidFill>
                  </a:tcPr>
                </a:tc>
              </a:tr>
              <a:tr h="407989">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Rośliny wysokobiałkowe</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326</a:t>
                      </a:r>
                    </a:p>
                  </a:txBody>
                  <a:tcPr marL="67650" marR="67650" marT="0" marB="0">
                    <a:lnL>
                      <a:noFill/>
                    </a:lnL>
                    <a:lnR>
                      <a:noFill/>
                    </a:lnR>
                    <a:lnT>
                      <a:noFill/>
                    </a:lnT>
                    <a:lnB>
                      <a:noFill/>
                    </a:lnB>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Chmiel</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480</a:t>
                      </a:r>
                    </a:p>
                  </a:txBody>
                  <a:tcPr marL="67650" marR="67650" marT="0" marB="0">
                    <a:lnL>
                      <a:noFill/>
                    </a:lnL>
                    <a:lnR>
                      <a:noFill/>
                    </a:lnR>
                    <a:lnT>
                      <a:noFill/>
                    </a:lnT>
                    <a:lnB>
                      <a:noFill/>
                    </a:lnB>
                    <a:solidFill>
                      <a:srgbClr val="E6EED5"/>
                    </a:solidFill>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Skrobia</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400</a:t>
                      </a:r>
                    </a:p>
                  </a:txBody>
                  <a:tcPr marL="67650" marR="67650" marT="0" marB="0">
                    <a:lnL>
                      <a:noFill/>
                    </a:lnL>
                    <a:lnR>
                      <a:noFill/>
                    </a:lnR>
                    <a:lnT>
                      <a:noFill/>
                    </a:lnT>
                    <a:lnB>
                      <a:noFill/>
                    </a:lnB>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Buraki cukrowe</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400</a:t>
                      </a:r>
                    </a:p>
                  </a:txBody>
                  <a:tcPr marL="67650" marR="67650" marT="0" marB="0">
                    <a:lnL>
                      <a:noFill/>
                    </a:lnL>
                    <a:lnR>
                      <a:noFill/>
                    </a:lnR>
                    <a:lnT>
                      <a:noFill/>
                    </a:lnT>
                    <a:lnB>
                      <a:noFill/>
                    </a:lnB>
                    <a:solidFill>
                      <a:srgbClr val="E6EED5"/>
                    </a:solidFill>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Pomidory</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400</a:t>
                      </a:r>
                    </a:p>
                  </a:txBody>
                  <a:tcPr marL="67650" marR="67650" marT="0" marB="0">
                    <a:lnL>
                      <a:noFill/>
                    </a:lnL>
                    <a:lnR>
                      <a:noFill/>
                    </a:lnR>
                    <a:lnT>
                      <a:noFill/>
                    </a:lnT>
                    <a:lnB>
                      <a:noFill/>
                    </a:lnB>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Owoce miękkie</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250</a:t>
                      </a:r>
                    </a:p>
                  </a:txBody>
                  <a:tcPr marL="67650" marR="67650" marT="0" marB="0">
                    <a:lnL>
                      <a:noFill/>
                    </a:lnL>
                    <a:lnR>
                      <a:noFill/>
                    </a:lnR>
                    <a:lnT>
                      <a:noFill/>
                    </a:lnT>
                    <a:lnB>
                      <a:noFill/>
                    </a:lnB>
                    <a:solidFill>
                      <a:srgbClr val="E6EED5"/>
                    </a:solidFill>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Len</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200</a:t>
                      </a:r>
                    </a:p>
                  </a:txBody>
                  <a:tcPr marL="67650" marR="67650" marT="0" marB="0">
                    <a:lnL>
                      <a:noFill/>
                    </a:lnL>
                    <a:lnR>
                      <a:noFill/>
                    </a:lnR>
                    <a:lnT>
                      <a:noFill/>
                    </a:lnT>
                    <a:lnB>
                      <a:noFill/>
                    </a:lnB>
                  </a:tcPr>
                </a:tc>
              </a:tr>
              <a:tr h="203995">
                <a:tc vMerge="1">
                  <a:txBody>
                    <a:bodyPr/>
                    <a:lstStyle/>
                    <a:p>
                      <a:endParaRPr lang="pl-PL"/>
                    </a:p>
                  </a:txBody>
                  <a:tcPr/>
                </a:tc>
                <a:tc>
                  <a:txBody>
                    <a:bodyPr/>
                    <a:lstStyle/>
                    <a:p>
                      <a:pPr algn="just">
                        <a:spcAft>
                          <a:spcPts val="0"/>
                        </a:spcAft>
                      </a:pPr>
                      <a:r>
                        <a:rPr lang="pl-PL" sz="1200" b="1">
                          <a:solidFill>
                            <a:srgbClr val="76923C"/>
                          </a:solidFill>
                          <a:latin typeface="Calibri"/>
                          <a:ea typeface="Calibri"/>
                          <a:cs typeface="Times New Roman"/>
                        </a:rPr>
                        <a:t>Konopie włókniste</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200</a:t>
                      </a:r>
                    </a:p>
                  </a:txBody>
                  <a:tcPr marL="67650" marR="67650" marT="0" marB="0">
                    <a:lnL>
                      <a:noFill/>
                    </a:lnL>
                    <a:lnR>
                      <a:noFill/>
                    </a:lnR>
                    <a:lnT>
                      <a:noFill/>
                    </a:lnT>
                    <a:lnB>
                      <a:noFill/>
                    </a:lnB>
                    <a:solidFill>
                      <a:srgbClr val="E6EED5"/>
                    </a:solidFill>
                  </a:tcPr>
                </a:tc>
              </a:tr>
              <a:tr h="407989">
                <a:tc>
                  <a:txBody>
                    <a:bodyPr/>
                    <a:lstStyle/>
                    <a:p>
                      <a:pPr algn="just">
                        <a:spcAft>
                          <a:spcPts val="0"/>
                        </a:spcAft>
                      </a:pP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just">
                        <a:spcAft>
                          <a:spcPts val="0"/>
                        </a:spcAft>
                      </a:pPr>
                      <a:r>
                        <a:rPr lang="pl-PL" sz="1200" b="1">
                          <a:solidFill>
                            <a:srgbClr val="76923C"/>
                          </a:solidFill>
                          <a:latin typeface="Calibri"/>
                          <a:ea typeface="Calibri"/>
                          <a:cs typeface="Times New Roman"/>
                        </a:rPr>
                        <a:t>Płatność dla młodych rolników</a:t>
                      </a:r>
                    </a:p>
                  </a:txBody>
                  <a:tcPr marL="67650" marR="67650" marT="0" marB="0">
                    <a:lnL>
                      <a:noFill/>
                    </a:lnL>
                    <a:lnR>
                      <a:noFill/>
                    </a:lnR>
                    <a:lnT>
                      <a:noFill/>
                    </a:lnT>
                    <a:lnB>
                      <a:noFill/>
                    </a:lnB>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tcPr>
                </a:tc>
                <a:tc>
                  <a:txBody>
                    <a:bodyPr/>
                    <a:lstStyle/>
                    <a:p>
                      <a:pPr algn="ctr">
                        <a:spcAft>
                          <a:spcPts val="0"/>
                        </a:spcAft>
                      </a:pPr>
                      <a:r>
                        <a:rPr lang="pl-PL" sz="1200" b="1" dirty="0">
                          <a:solidFill>
                            <a:srgbClr val="76923C"/>
                          </a:solidFill>
                          <a:latin typeface="Calibri"/>
                          <a:ea typeface="Calibri"/>
                          <a:cs typeface="Times New Roman"/>
                        </a:rPr>
                        <a:t>62</a:t>
                      </a:r>
                    </a:p>
                  </a:txBody>
                  <a:tcPr marL="67650" marR="67650" marT="0" marB="0">
                    <a:lnL>
                      <a:noFill/>
                    </a:lnL>
                    <a:lnR>
                      <a:noFill/>
                    </a:lnR>
                    <a:lnT>
                      <a:noFill/>
                    </a:lnT>
                    <a:lnB>
                      <a:noFill/>
                    </a:lnB>
                  </a:tcPr>
                </a:tc>
              </a:tr>
              <a:tr h="212661">
                <a:tc>
                  <a:txBody>
                    <a:bodyPr/>
                    <a:lstStyle/>
                    <a:p>
                      <a:pPr algn="just">
                        <a:spcAft>
                          <a:spcPts val="0"/>
                        </a:spcAft>
                      </a:pP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just">
                        <a:spcAft>
                          <a:spcPts val="0"/>
                        </a:spcAft>
                      </a:pPr>
                      <a:r>
                        <a:rPr lang="pl-PL" sz="1200" b="1">
                          <a:solidFill>
                            <a:srgbClr val="76923C"/>
                          </a:solidFill>
                          <a:latin typeface="Calibri"/>
                          <a:ea typeface="Calibri"/>
                          <a:cs typeface="Times New Roman"/>
                        </a:rPr>
                        <a:t>Płatność dodatkowa</a:t>
                      </a: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i="1">
                          <a:solidFill>
                            <a:srgbClr val="76923C"/>
                          </a:solidFill>
                          <a:latin typeface="Calibri"/>
                          <a:ea typeface="Calibri"/>
                          <a:cs typeface="Times New Roman"/>
                        </a:rPr>
                        <a:t>EUR/ha</a:t>
                      </a:r>
                      <a:endParaRPr lang="pl-PL" sz="1200" b="1">
                        <a:solidFill>
                          <a:srgbClr val="76923C"/>
                        </a:solidFill>
                        <a:latin typeface="Calibri"/>
                        <a:ea typeface="Calibri"/>
                        <a:cs typeface="Times New Roman"/>
                      </a:endParaRPr>
                    </a:p>
                  </a:txBody>
                  <a:tcPr marL="67650" marR="67650" marT="0" marB="0">
                    <a:lnL>
                      <a:noFill/>
                    </a:lnL>
                    <a:lnR>
                      <a:noFill/>
                    </a:lnR>
                    <a:lnT>
                      <a:noFill/>
                    </a:lnT>
                    <a:lnB>
                      <a:noFill/>
                    </a:lnB>
                    <a:solidFill>
                      <a:srgbClr val="E6EED5"/>
                    </a:solidFill>
                  </a:tcPr>
                </a:tc>
                <a:tc>
                  <a:txBody>
                    <a:bodyPr/>
                    <a:lstStyle/>
                    <a:p>
                      <a:pPr algn="ctr">
                        <a:spcAft>
                          <a:spcPts val="0"/>
                        </a:spcAft>
                      </a:pPr>
                      <a:r>
                        <a:rPr lang="pl-PL" sz="1200" b="1" dirty="0">
                          <a:solidFill>
                            <a:srgbClr val="76923C"/>
                          </a:solidFill>
                          <a:latin typeface="Calibri"/>
                          <a:ea typeface="Calibri"/>
                          <a:cs typeface="Times New Roman"/>
                        </a:rPr>
                        <a:t>41</a:t>
                      </a:r>
                    </a:p>
                  </a:txBody>
                  <a:tcPr marL="67650" marR="67650" marT="0" marB="0">
                    <a:lnL>
                      <a:noFill/>
                    </a:lnL>
                    <a:lnR>
                      <a:noFill/>
                    </a:lnR>
                    <a:lnT>
                      <a:noFill/>
                    </a:lnT>
                    <a:lnB>
                      <a:noFill/>
                    </a:lnB>
                    <a:solidFill>
                      <a:srgbClr val="E6EED5"/>
                    </a:solidFill>
                  </a:tcPr>
                </a:tc>
              </a:tr>
              <a:tr h="407989">
                <a:tc>
                  <a:txBody>
                    <a:bodyPr/>
                    <a:lstStyle/>
                    <a:p>
                      <a:pPr algn="just">
                        <a:spcAft>
                          <a:spcPts val="0"/>
                        </a:spcAft>
                      </a:pPr>
                      <a:endParaRPr lang="pl-PL" sz="1200" b="1">
                        <a:solidFill>
                          <a:srgbClr val="76923C"/>
                        </a:solidFill>
                        <a:latin typeface="Calibri"/>
                        <a:ea typeface="Calibri"/>
                        <a:cs typeface="Times New Roman"/>
                      </a:endParaRPr>
                    </a:p>
                  </a:txBody>
                  <a:tcPr marL="67650" marR="67650" marT="0" marB="0">
                    <a:lnL>
                      <a:noFill/>
                    </a:lnL>
                    <a:lnR>
                      <a:noFill/>
                    </a:lnR>
                    <a:lnT>
                      <a:noFill/>
                    </a:lnT>
                    <a:lnB w="12700" cap="flat" cmpd="sng" algn="ctr">
                      <a:solidFill>
                        <a:srgbClr val="9BBB59"/>
                      </a:solidFill>
                      <a:prstDash val="solid"/>
                      <a:round/>
                      <a:headEnd type="none" w="med" len="med"/>
                      <a:tailEnd type="none" w="med" len="med"/>
                    </a:lnB>
                  </a:tcPr>
                </a:tc>
                <a:tc>
                  <a:txBody>
                    <a:bodyPr/>
                    <a:lstStyle/>
                    <a:p>
                      <a:pPr algn="just">
                        <a:spcAft>
                          <a:spcPts val="0"/>
                        </a:spcAft>
                      </a:pPr>
                      <a:r>
                        <a:rPr lang="pl-PL" sz="1200" b="1">
                          <a:solidFill>
                            <a:srgbClr val="76923C"/>
                          </a:solidFill>
                          <a:latin typeface="Calibri"/>
                          <a:ea typeface="Calibri"/>
                          <a:cs typeface="Times New Roman"/>
                        </a:rPr>
                        <a:t>Płatność dla małych gospodarstw</a:t>
                      </a:r>
                    </a:p>
                  </a:txBody>
                  <a:tcPr marL="67650" marR="67650" marT="0" marB="0">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200" b="1" i="1" dirty="0">
                          <a:solidFill>
                            <a:srgbClr val="76923C"/>
                          </a:solidFill>
                          <a:latin typeface="Calibri"/>
                          <a:ea typeface="Calibri"/>
                          <a:cs typeface="Times New Roman"/>
                        </a:rPr>
                        <a:t>EUR/gosp.</a:t>
                      </a:r>
                      <a:endParaRPr lang="pl-PL" sz="1200" b="1" dirty="0">
                        <a:solidFill>
                          <a:srgbClr val="76923C"/>
                        </a:solidFill>
                        <a:latin typeface="Calibri"/>
                        <a:ea typeface="Calibri"/>
                        <a:cs typeface="Times New Roman"/>
                      </a:endParaRPr>
                    </a:p>
                  </a:txBody>
                  <a:tcPr marL="67650" marR="67650" marT="0" marB="0">
                    <a:lnL>
                      <a:noFill/>
                    </a:lnL>
                    <a:lnR>
                      <a:noFill/>
                    </a:lnR>
                    <a:lnT>
                      <a:noFill/>
                    </a:lnT>
                    <a:lnB w="12700" cap="flat" cmpd="sng" algn="ctr">
                      <a:solidFill>
                        <a:srgbClr val="9BBB59"/>
                      </a:solidFill>
                      <a:prstDash val="solid"/>
                      <a:round/>
                      <a:headEnd type="none" w="med" len="med"/>
                      <a:tailEnd type="none" w="med" len="med"/>
                    </a:lnB>
                  </a:tcPr>
                </a:tc>
                <a:tc>
                  <a:txBody>
                    <a:bodyPr/>
                    <a:lstStyle/>
                    <a:p>
                      <a:pPr algn="ctr">
                        <a:spcAft>
                          <a:spcPts val="0"/>
                        </a:spcAft>
                      </a:pPr>
                      <a:r>
                        <a:rPr lang="pl-PL" sz="1200" b="1" dirty="0">
                          <a:solidFill>
                            <a:srgbClr val="76923C"/>
                          </a:solidFill>
                          <a:latin typeface="Calibri"/>
                          <a:ea typeface="Calibri"/>
                          <a:cs typeface="Times New Roman"/>
                        </a:rPr>
                        <a:t>do  1 250</a:t>
                      </a:r>
                    </a:p>
                  </a:txBody>
                  <a:tcPr marL="67650" marR="67650" marT="0" marB="0">
                    <a:lnL>
                      <a:noFill/>
                    </a:lnL>
                    <a:lnR>
                      <a:noFill/>
                    </a:lnR>
                    <a:lnT>
                      <a:noFill/>
                    </a:lnT>
                    <a:lnB w="12700" cap="flat" cmpd="sng" algn="ctr">
                      <a:solidFill>
                        <a:srgbClr val="9BBB59"/>
                      </a:solidFill>
                      <a:prstDash val="solid"/>
                      <a:round/>
                      <a:headEnd type="none" w="med" len="med"/>
                      <a:tailEnd type="none" w="med" len="med"/>
                    </a:lnB>
                  </a:tcPr>
                </a:tc>
              </a:tr>
            </a:tbl>
          </a:graphicData>
        </a:graphic>
      </p:graphicFrame>
      <p:sp>
        <p:nvSpPr>
          <p:cNvPr id="2" name="pole tekstowe 1"/>
          <p:cNvSpPr txBox="1"/>
          <p:nvPr/>
        </p:nvSpPr>
        <p:spPr>
          <a:xfrm>
            <a:off x="179512" y="6572091"/>
            <a:ext cx="1584176" cy="338554"/>
          </a:xfrm>
          <a:prstGeom prst="rect">
            <a:avLst/>
          </a:prstGeom>
          <a:noFill/>
        </p:spPr>
        <p:txBody>
          <a:bodyPr wrap="square" rtlCol="0">
            <a:spAutoFit/>
          </a:bodyPr>
          <a:lstStyle/>
          <a:p>
            <a:r>
              <a:rPr lang="pl-PL" i="1" dirty="0" smtClean="0"/>
              <a:t>Źródło: </a:t>
            </a:r>
            <a:r>
              <a:rPr lang="pl-PL" i="1" dirty="0" err="1" smtClean="0"/>
              <a:t>MRiRW</a:t>
            </a:r>
            <a:endParaRPr lang="pl-PL" i="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Dziękujemy za uwagę!</a:t>
            </a:r>
            <a:endParaRPr lang="pl-PL" sz="2800" i="1" dirty="0">
              <a:solidFill>
                <a:srgbClr val="C00000"/>
              </a:solidFill>
              <a:effectLst>
                <a:outerShdw blurRad="38100" dist="38100" dir="2700000" algn="tl">
                  <a:srgbClr val="000000">
                    <a:alpha val="43137"/>
                  </a:srgbClr>
                </a:outerShdw>
              </a:effectLst>
            </a:endParaRPr>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2928934"/>
            <a:ext cx="7772400" cy="714381"/>
          </a:xfrm>
        </p:spPr>
        <p:txBody>
          <a:bodyPr/>
          <a:lstStyle/>
          <a:p>
            <a:r>
              <a:rPr lang="pl-PL" sz="2800" i="1" dirty="0" smtClean="0">
                <a:solidFill>
                  <a:srgbClr val="C00000"/>
                </a:solidFill>
                <a:effectLst>
                  <a:outerShdw blurRad="38100" dist="38100" dir="2700000" algn="tl">
                    <a:srgbClr val="000000">
                      <a:alpha val="43137"/>
                    </a:srgbClr>
                  </a:outerShdw>
                </a:effectLst>
              </a:rPr>
              <a:t>Jednolita Płatność Obszarowa</a:t>
            </a:r>
            <a:endParaRPr lang="pl-PL" sz="2800" i="1" dirty="0">
              <a:solidFill>
                <a:srgbClr val="C00000"/>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285720" y="1357298"/>
            <a:ext cx="8201028" cy="5214974"/>
          </a:xfrm>
        </p:spPr>
        <p:txBody>
          <a:bodyPr/>
          <a:lstStyle/>
          <a:p>
            <a:pPr algn="just">
              <a:buClr>
                <a:srgbClr val="EF2A03"/>
              </a:buClr>
              <a:buFont typeface="Wingdings" pitchFamily="2" charset="2"/>
              <a:buChar char="q"/>
            </a:pPr>
            <a:endParaRPr lang="pl-PL" sz="1800" b="1" dirty="0" smtClean="0"/>
          </a:p>
          <a:p>
            <a:pPr algn="just">
              <a:buClr>
                <a:srgbClr val="EF2A03"/>
              </a:buClr>
              <a:buFont typeface="Wingdings" pitchFamily="2" charset="2"/>
              <a:buChar char="q"/>
            </a:pPr>
            <a:endParaRPr lang="pl-PL" sz="1800" b="1" dirty="0" smtClean="0"/>
          </a:p>
          <a:p>
            <a:pPr algn="just">
              <a:buClr>
                <a:srgbClr val="EF2A03"/>
              </a:buClr>
              <a:buNone/>
            </a:pPr>
            <a:endParaRPr lang="pl-PL" sz="1800" b="1" dirty="0" smtClean="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(1/5)</a:t>
            </a:r>
            <a:endParaRPr lang="pl-PL" dirty="0">
              <a:solidFill>
                <a:srgbClr val="C00000"/>
              </a:solidFill>
            </a:endParaRPr>
          </a:p>
        </p:txBody>
      </p:sp>
      <p:sp>
        <p:nvSpPr>
          <p:cNvPr id="3" name="Symbol zastępczy zawartości 2"/>
          <p:cNvSpPr>
            <a:spLocks noGrp="1"/>
          </p:cNvSpPr>
          <p:nvPr>
            <p:ph idx="1"/>
          </p:nvPr>
        </p:nvSpPr>
        <p:spPr>
          <a:xfrm>
            <a:off x="285720" y="1484784"/>
            <a:ext cx="8201028" cy="5087488"/>
          </a:xfrm>
        </p:spPr>
        <p:txBody>
          <a:bodyPr/>
          <a:lstStyle/>
          <a:p>
            <a:pPr algn="just">
              <a:buClr>
                <a:srgbClr val="EF2A03"/>
              </a:buClr>
              <a:buFont typeface="Wingdings" pitchFamily="2" charset="2"/>
              <a:buChar char="q"/>
            </a:pPr>
            <a:r>
              <a:rPr lang="pl-PL" sz="2400" b="1" dirty="0" smtClean="0"/>
              <a:t>Komu przysługuje</a:t>
            </a:r>
            <a:r>
              <a:rPr lang="pl-PL" sz="2400" dirty="0" smtClean="0"/>
              <a:t>?</a:t>
            </a:r>
          </a:p>
          <a:p>
            <a:pPr algn="just">
              <a:buClr>
                <a:srgbClr val="EF2A03"/>
              </a:buClr>
              <a:buFont typeface="Wingdings" pitchFamily="2" charset="2"/>
              <a:buChar char="q"/>
            </a:pPr>
            <a:endParaRPr lang="pl-PL" sz="2000" dirty="0" smtClean="0"/>
          </a:p>
          <a:p>
            <a:pPr lvl="1" algn="just">
              <a:buClr>
                <a:srgbClr val="EF2A03"/>
              </a:buClr>
              <a:buFontTx/>
              <a:buChar char="•"/>
            </a:pPr>
            <a:r>
              <a:rPr lang="pl-PL" sz="2400" dirty="0" smtClean="0"/>
              <a:t>Rolnikowi aktywnemu zawodowo</a:t>
            </a:r>
          </a:p>
          <a:p>
            <a:pPr lvl="1" algn="just">
              <a:buClr>
                <a:srgbClr val="EF2A03"/>
              </a:buClr>
              <a:buFontTx/>
              <a:buChar char="•"/>
            </a:pPr>
            <a:endParaRPr lang="pl-PL" sz="2400" dirty="0" smtClean="0"/>
          </a:p>
          <a:p>
            <a:pPr lvl="1" algn="just">
              <a:buClr>
                <a:srgbClr val="EF2A03"/>
              </a:buClr>
              <a:buFontTx/>
              <a:buChar char="•"/>
            </a:pPr>
            <a:r>
              <a:rPr lang="pl-PL" sz="2400" dirty="0" smtClean="0"/>
              <a:t>Rolnikowi, który nie stwarza sztucznie warunków wymaganych do uzyskania wsparcia w sprzeczności z celami prawa UE</a:t>
            </a:r>
          </a:p>
          <a:p>
            <a:pPr lvl="1" algn="just">
              <a:buClr>
                <a:srgbClr val="EF2A03"/>
              </a:buClr>
              <a:buFontTx/>
              <a:buChar char="•"/>
            </a:pPr>
            <a:endParaRPr lang="pl-PL" sz="2400" dirty="0" smtClean="0"/>
          </a:p>
          <a:p>
            <a:pPr lvl="1" algn="just">
              <a:buClr>
                <a:srgbClr val="EF2A03"/>
              </a:buClr>
              <a:buFontTx/>
              <a:buChar char="•"/>
            </a:pPr>
            <a:r>
              <a:rPr lang="pl-PL" sz="2400" dirty="0" smtClean="0"/>
              <a:t>Rolnikowi przestrzegającemu przepisów dotyczących zasady wzajemnej zgodności (tj. norm i wymogów podstawowych w zakresie zarządzania)</a:t>
            </a:r>
          </a:p>
          <a:p>
            <a:pPr lvl="1" algn="just">
              <a:buClr>
                <a:srgbClr val="EF2A03"/>
              </a:buClr>
              <a:buFontTx/>
              <a:buChar char="•"/>
            </a:pPr>
            <a:endParaRPr lang="pl-PL" sz="1800" dirty="0" smtClean="0"/>
          </a:p>
          <a:p>
            <a:pPr algn="just">
              <a:buClr>
                <a:srgbClr val="EF2A03"/>
              </a:buClr>
              <a:buFont typeface="Wingdings" pitchFamily="2" charset="2"/>
              <a:buChar char="q"/>
            </a:pPr>
            <a:endParaRPr lang="pl-PL" sz="2400" dirty="0" smtClean="0"/>
          </a:p>
          <a:p>
            <a:pPr lvl="1" algn="just">
              <a:buClr>
                <a:srgbClr val="EF2A03"/>
              </a:buClr>
              <a:buFontTx/>
              <a:buChar char="•"/>
            </a:pPr>
            <a:endParaRPr lang="pl-PL" sz="1800" dirty="0" smtClean="0"/>
          </a:p>
          <a:p>
            <a:pPr>
              <a:buNone/>
            </a:pPr>
            <a:endParaRPr lang="pl-PL" dirty="0" smtClean="0"/>
          </a:p>
          <a:p>
            <a:pPr>
              <a:buNone/>
            </a:pPr>
            <a:endParaRPr lang="pl-PL" dirty="0" smtClean="0"/>
          </a:p>
          <a:p>
            <a:pPr>
              <a:buNone/>
            </a:pPr>
            <a:endParaRPr lang="pl-PL" dirty="0" smtClean="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(2/5)</a:t>
            </a:r>
            <a:endParaRPr lang="pl-PL" dirty="0">
              <a:solidFill>
                <a:srgbClr val="C00000"/>
              </a:solidFill>
            </a:endParaRPr>
          </a:p>
        </p:txBody>
      </p:sp>
      <p:sp>
        <p:nvSpPr>
          <p:cNvPr id="3" name="Symbol zastępczy zawartości 2"/>
          <p:cNvSpPr>
            <a:spLocks noGrp="1"/>
          </p:cNvSpPr>
          <p:nvPr>
            <p:ph idx="1"/>
          </p:nvPr>
        </p:nvSpPr>
        <p:spPr>
          <a:xfrm>
            <a:off x="285720" y="1357298"/>
            <a:ext cx="8606760" cy="5214974"/>
          </a:xfrm>
        </p:spPr>
        <p:txBody>
          <a:bodyPr/>
          <a:lstStyle/>
          <a:p>
            <a:pPr algn="just">
              <a:buClr>
                <a:srgbClr val="EF2A03"/>
              </a:buClr>
              <a:buFont typeface="Wingdings" pitchFamily="2" charset="2"/>
              <a:buChar char="q"/>
            </a:pPr>
            <a:r>
              <a:rPr lang="pl-PL" sz="1800" b="1" dirty="0" smtClean="0"/>
              <a:t>Do czego przysługuje?</a:t>
            </a:r>
          </a:p>
          <a:p>
            <a:pPr lvl="1" algn="just">
              <a:buClr>
                <a:srgbClr val="EF2A03"/>
              </a:buClr>
              <a:buFontTx/>
              <a:buChar char="•"/>
            </a:pPr>
            <a:r>
              <a:rPr lang="pl-PL" sz="1800" dirty="0" smtClean="0"/>
              <a:t>Płatność przysługuje do każdego „kwalifikującego się hektara” , za który uznaje się:</a:t>
            </a:r>
          </a:p>
          <a:p>
            <a:pPr marL="842962" algn="just">
              <a:buClr>
                <a:srgbClr val="EF2A03"/>
              </a:buClr>
              <a:buFont typeface="Wingdings" pitchFamily="2" charset="2"/>
              <a:buChar char="§"/>
            </a:pPr>
            <a:r>
              <a:rPr lang="pl-PL" b="1" dirty="0" smtClean="0"/>
              <a:t>wszelkie użytki rolne </a:t>
            </a:r>
            <a:r>
              <a:rPr lang="pl-PL" dirty="0" smtClean="0"/>
              <a:t>gospodarstwa rolnego, w tym obszary, które w dniu 30 czerwca 2003 r. nie były utrzymywane w dobrej kulturze rolnej:</a:t>
            </a:r>
          </a:p>
          <a:p>
            <a:pPr marL="1243012" lvl="1" algn="just">
              <a:buClr>
                <a:srgbClr val="EF2A03"/>
              </a:buClr>
              <a:buFont typeface="Courier New" pitchFamily="49" charset="0"/>
              <a:buChar char="o"/>
            </a:pPr>
            <a:r>
              <a:rPr lang="pl-PL" sz="1500" dirty="0" smtClean="0"/>
              <a:t>wykorzystywane do prowadzenia </a:t>
            </a:r>
            <a:r>
              <a:rPr lang="pl-PL" sz="1500" b="1" dirty="0" smtClean="0"/>
              <a:t>działalności rolniczej </a:t>
            </a:r>
            <a:r>
              <a:rPr lang="pl-PL" sz="1500" dirty="0" smtClean="0"/>
              <a:t>lub – w przypadku gdy obszar wykorzystuje się także do prowadzenia działalności pozarolniczej – wykorzystywane w przeważającym zakresie do prowadzenia działalności rolniczej, lub</a:t>
            </a:r>
          </a:p>
          <a:p>
            <a:pPr marL="1243012" lvl="1" algn="just">
              <a:buClr>
                <a:srgbClr val="EF2A03"/>
              </a:buClr>
              <a:buFont typeface="Courier New" pitchFamily="49" charset="0"/>
              <a:buChar char="o"/>
            </a:pPr>
            <a:r>
              <a:rPr lang="pl-PL" sz="1500" dirty="0" smtClean="0"/>
              <a:t>utrzymywane  </a:t>
            </a:r>
            <a:r>
              <a:rPr lang="pl-PL" sz="1500" dirty="0"/>
              <a:t>w stanie, dzięki któremu nadają się one do wypasu lub uprawy bez konieczności podejmowania działań przygotowawczych wykraczających poza zwykłe metody rolnicze i zwykły sprzęt </a:t>
            </a:r>
            <a:r>
              <a:rPr lang="pl-PL" sz="1500" dirty="0" smtClean="0"/>
              <a:t>rolniczy </a:t>
            </a:r>
            <a:r>
              <a:rPr lang="pl-PL" sz="1500" dirty="0" smtClean="0">
                <a:solidFill>
                  <a:schemeClr val="tx2"/>
                </a:solidFill>
              </a:rPr>
              <a:t>(</a:t>
            </a:r>
            <a:r>
              <a:rPr lang="pl-PL" sz="1500" dirty="0" smtClean="0">
                <a:solidFill>
                  <a:srgbClr val="FF0000"/>
                </a:solidFill>
              </a:rPr>
              <a:t>obowiązkowe wykonanie co najmniej jednego zabiegu agrotechnicznego polegającego na usuwaniu niepożądanej roślinności w terminie do 31 lipca danego roku</a:t>
            </a:r>
            <a:r>
              <a:rPr lang="pl-PL" sz="1500" dirty="0" smtClean="0">
                <a:solidFill>
                  <a:schemeClr val="tx2"/>
                </a:solidFill>
              </a:rPr>
              <a:t>)</a:t>
            </a:r>
            <a:endParaRPr lang="pl-PL" sz="1500" dirty="0">
              <a:solidFill>
                <a:schemeClr val="tx2"/>
              </a:solidFill>
            </a:endParaRPr>
          </a:p>
          <a:p>
            <a:pPr marL="842962" algn="just">
              <a:buClr>
                <a:srgbClr val="EF2A03"/>
              </a:buClr>
              <a:buFont typeface="Wingdings" pitchFamily="2" charset="2"/>
              <a:buChar char="§"/>
            </a:pPr>
            <a:r>
              <a:rPr lang="pl-PL" b="1" dirty="0" smtClean="0"/>
              <a:t>każdy obszar</a:t>
            </a:r>
            <a:r>
              <a:rPr lang="pl-PL" dirty="0" smtClean="0"/>
              <a:t>, który zapewnił rolnikowi prawo do  </a:t>
            </a:r>
            <a:r>
              <a:rPr lang="pl-PL" b="1" dirty="0" smtClean="0"/>
              <a:t>jednolitej płatności  obszarowej w 2008 </a:t>
            </a:r>
            <a:r>
              <a:rPr lang="pl-PL" dirty="0" smtClean="0"/>
              <a:t>r. i który:</a:t>
            </a:r>
          </a:p>
          <a:p>
            <a:pPr marL="1374775" algn="just">
              <a:buClr>
                <a:srgbClr val="EF2A03"/>
              </a:buClr>
              <a:buFont typeface="Courier New" pitchFamily="49" charset="0"/>
              <a:buChar char="o"/>
            </a:pPr>
            <a:r>
              <a:rPr lang="pl-PL" sz="1500" dirty="0" smtClean="0"/>
              <a:t>nie spełnia powyższych warunków ze względu na </a:t>
            </a:r>
            <a:r>
              <a:rPr lang="pl-PL" sz="1500" b="1" dirty="0" smtClean="0"/>
              <a:t>objęcie obszaru ochroną </a:t>
            </a:r>
            <a:r>
              <a:rPr lang="pl-PL" sz="1500" dirty="0" smtClean="0"/>
              <a:t>na mocy dyrektywy </a:t>
            </a:r>
            <a:r>
              <a:rPr lang="pl-PL" sz="1500" dirty="0" err="1" smtClean="0"/>
              <a:t>ws</a:t>
            </a:r>
            <a:r>
              <a:rPr lang="pl-PL" sz="1500" dirty="0" smtClean="0"/>
              <a:t>. ochrony siedlisk przyrodniczych oraz dzikiej fauny i flory, dyrektywy  wodnej, dyrektywy </a:t>
            </a:r>
            <a:r>
              <a:rPr lang="pl-PL" sz="1500" dirty="0" err="1" smtClean="0"/>
              <a:t>ws</a:t>
            </a:r>
            <a:r>
              <a:rPr lang="pl-PL" sz="1500" dirty="0" smtClean="0"/>
              <a:t>. ochrony dzikiego ptactwa</a:t>
            </a:r>
          </a:p>
          <a:p>
            <a:pPr marL="1374775" algn="just">
              <a:buClr>
                <a:srgbClr val="EF2A03"/>
              </a:buClr>
              <a:buFont typeface="Courier New" pitchFamily="49" charset="0"/>
              <a:buChar char="o"/>
            </a:pPr>
            <a:r>
              <a:rPr lang="pl-PL" sz="1500" dirty="0" smtClean="0"/>
              <a:t>jest </a:t>
            </a:r>
            <a:r>
              <a:rPr lang="pl-PL" sz="1500" b="1" dirty="0" smtClean="0"/>
              <a:t>zalesiony  </a:t>
            </a:r>
            <a:r>
              <a:rPr lang="pl-PL" sz="1500" dirty="0" smtClean="0"/>
              <a:t>w ramach PROW 2007-2013, 2014-2020.</a:t>
            </a:r>
            <a:endParaRPr lang="pl-PL" sz="1500" dirty="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714381"/>
          </a:xfrm>
        </p:spPr>
        <p:txBody>
          <a:bodyPr/>
          <a:lstStyle/>
          <a:p>
            <a:r>
              <a:rPr lang="pl-PL" dirty="0" smtClean="0">
                <a:solidFill>
                  <a:srgbClr val="C00000"/>
                </a:solidFill>
              </a:rPr>
              <a:t>Jednolita Płatność Obszarowa – zasady (3/5)</a:t>
            </a:r>
            <a:endParaRPr lang="pl-PL" dirty="0">
              <a:solidFill>
                <a:srgbClr val="C00000"/>
              </a:solidFill>
            </a:endParaRPr>
          </a:p>
        </p:txBody>
      </p:sp>
      <p:sp>
        <p:nvSpPr>
          <p:cNvPr id="3" name="Symbol zastępczy zawartości 2"/>
          <p:cNvSpPr>
            <a:spLocks noGrp="1"/>
          </p:cNvSpPr>
          <p:nvPr>
            <p:ph idx="1"/>
          </p:nvPr>
        </p:nvSpPr>
        <p:spPr>
          <a:xfrm>
            <a:off x="285720" y="1357298"/>
            <a:ext cx="8201028" cy="5214974"/>
          </a:xfrm>
        </p:spPr>
        <p:txBody>
          <a:bodyPr/>
          <a:lstStyle/>
          <a:p>
            <a:pPr lvl="1" algn="just">
              <a:buClr>
                <a:srgbClr val="EF2A03"/>
              </a:buClr>
              <a:buFont typeface="Wingdings" pitchFamily="2" charset="2"/>
              <a:buChar char="q"/>
            </a:pPr>
            <a:r>
              <a:rPr lang="pl-PL" sz="2400" dirty="0"/>
              <a:t>Jednolita płatność obszarowa nie będzie przysługiwać rolnikom, jeżeli kwalifikujący się obszar ich gospodarstwa </a:t>
            </a:r>
            <a:r>
              <a:rPr lang="pl-PL" sz="2400" dirty="0" smtClean="0"/>
              <a:t>rolnego (tj. łączna powierzchnia zatwierdzonego obszaru będącego w posiadaniu rolnika), </a:t>
            </a:r>
            <a:r>
              <a:rPr lang="pl-PL" sz="2400" dirty="0"/>
              <a:t>w odniesieniu do którego złożą wniosek o płatność wyniesie mniej niż 1 </a:t>
            </a:r>
            <a:r>
              <a:rPr lang="pl-PL" sz="2400" dirty="0" smtClean="0"/>
              <a:t>ha; </a:t>
            </a:r>
            <a:r>
              <a:rPr lang="pl-PL" sz="2400" dirty="0"/>
              <a:t>zasada ta nie będzie jednak dotyczyć rolników, którzy  otrzymają wsparcie powiązane z produkcją do zwierząt, a łączna należna kwota płatności bezpośrednich  (przed zastosowaniem </a:t>
            </a:r>
            <a:r>
              <a:rPr lang="pl-PL" sz="2400" dirty="0" smtClean="0"/>
              <a:t>zmniejszeń </a:t>
            </a:r>
            <a:r>
              <a:rPr lang="pl-PL" sz="2400" dirty="0"/>
              <a:t>i wyłączeń) nie będzie mniejsza niż 200 EUR.</a:t>
            </a:r>
          </a:p>
          <a:p>
            <a:pPr lvl="1" algn="just">
              <a:buClr>
                <a:srgbClr val="EF2A03"/>
              </a:buClr>
              <a:buFont typeface="Wingdings" pitchFamily="2" charset="2"/>
              <a:buChar char="q"/>
            </a:pPr>
            <a:r>
              <a:rPr lang="pl-PL" sz="2400" dirty="0"/>
              <a:t>Maksymalna kwota jednolitej płatności </a:t>
            </a:r>
            <a:r>
              <a:rPr lang="pl-PL" sz="2400" dirty="0" smtClean="0"/>
              <a:t>obszarowej </a:t>
            </a:r>
            <a:r>
              <a:rPr lang="pl-PL" sz="2400" dirty="0"/>
              <a:t>- 150 tys. euro /rok (redukcja nadwyżki kwot ponad 150 tys. euro o 100 </a:t>
            </a:r>
            <a:r>
              <a:rPr lang="pl-PL" sz="2400" dirty="0" smtClean="0"/>
              <a:t>%).</a:t>
            </a:r>
            <a:endParaRPr lang="pl-PL" sz="2400" dirty="0"/>
          </a:p>
          <a:p>
            <a:pPr algn="just">
              <a:buClr>
                <a:srgbClr val="EF2A03"/>
              </a:buClr>
              <a:buFont typeface="Wingdings" pitchFamily="2" charset="2"/>
              <a:buChar char="q"/>
            </a:pPr>
            <a:endParaRPr lang="pl-PL" sz="2400" dirty="0" smtClean="0"/>
          </a:p>
          <a:p>
            <a:pPr lvl="1" algn="just">
              <a:buClr>
                <a:srgbClr val="EF2A03"/>
              </a:buClr>
              <a:buFontTx/>
              <a:buChar char="•"/>
            </a:pPr>
            <a:endParaRPr lang="pl-PL" sz="1800" dirty="0" smtClean="0"/>
          </a:p>
          <a:p>
            <a:pPr>
              <a:buNone/>
            </a:pPr>
            <a:endParaRPr lang="pl-PL" dirty="0" smtClean="0"/>
          </a:p>
          <a:p>
            <a:pPr>
              <a:buNone/>
            </a:pPr>
            <a:endParaRPr lang="pl-PL" dirty="0" smtClean="0"/>
          </a:p>
          <a:p>
            <a:pPr>
              <a:buNone/>
            </a:pPr>
            <a:endParaRPr lang="pl-PL" dirty="0" smtClean="0"/>
          </a:p>
        </p:txBody>
      </p:sp>
      <p:sp>
        <p:nvSpPr>
          <p:cNvPr id="5" name="Symbol zastępczy numeru slajdu 4"/>
          <p:cNvSpPr>
            <a:spLocks noGrp="1"/>
          </p:cNvSpPr>
          <p:nvPr>
            <p:ph type="sldNum" sz="quarter" idx="12"/>
          </p:nvPr>
        </p:nvSpPr>
        <p:spPr/>
        <p:txBody>
          <a:bodyPr/>
          <a:lstStyle/>
          <a:p>
            <a:pPr>
              <a:defRPr/>
            </a:pPr>
            <a:r>
              <a:rPr lang="pl-PL" dirty="0" smtClean="0"/>
              <a:t>5</a:t>
            </a:r>
            <a:endParaRPr lang="pl-PL" dirty="0"/>
          </a:p>
        </p:txBody>
      </p:sp>
    </p:spTree>
    <p:extLst>
      <p:ext uri="{BB962C8B-B14F-4D97-AF65-F5344CB8AC3E}">
        <p14:creationId xmlns="" xmlns:p14="http://schemas.microsoft.com/office/powerpoint/2010/main" val="4138094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szablon arimr w.notes v3d">
  <a:themeElements>
    <a:clrScheme name="szablon arimr w.notes v3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Pakiet Office">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zablon arimr w.notes v3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zablon arimr w.notes v3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zablon arimr w.notes v3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zablon arimr w.notes v3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zablon arimr w.notes v3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zablon arimr w.notes v3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zablon arimr w.notes v3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28993</TotalTime>
  <Words>5036</Words>
  <Application>Microsoft Office PowerPoint</Application>
  <PresentationFormat>Pokaz na ekranie (4:3)</PresentationFormat>
  <Paragraphs>603</Paragraphs>
  <Slides>50</Slides>
  <Notes>1</Notes>
  <HiddenSlides>0</HiddenSlides>
  <MMClips>0</MMClips>
  <ScaleCrop>false</ScaleCrop>
  <HeadingPairs>
    <vt:vector size="4" baseType="variant">
      <vt:variant>
        <vt:lpstr>Motyw</vt:lpstr>
      </vt:variant>
      <vt:variant>
        <vt:i4>1</vt:i4>
      </vt:variant>
      <vt:variant>
        <vt:lpstr>Tytuły slajdów</vt:lpstr>
      </vt:variant>
      <vt:variant>
        <vt:i4>50</vt:i4>
      </vt:variant>
    </vt:vector>
  </HeadingPairs>
  <TitlesOfParts>
    <vt:vector size="51" baseType="lpstr">
      <vt:lpstr>szablon arimr w.notes v3d</vt:lpstr>
      <vt:lpstr> PŁATNOŚCI BEZPOŚREDNIE 2015-2020 Zasady przyznawania wsparcia</vt:lpstr>
      <vt:lpstr>Slajd 2</vt:lpstr>
      <vt:lpstr>W 2015 r. rolnik może ubiegać się o wsparcie bezpośrednie z tytułu:</vt:lpstr>
      <vt:lpstr>Budżet na wybrane płatności (2015-2020) </vt:lpstr>
      <vt:lpstr>Projektowane wysokości stawek poszczególnych schematów w ramach płatności bezpośrednich na 2015 r. </vt:lpstr>
      <vt:lpstr>Jednolita Płatność Obszarowa</vt:lpstr>
      <vt:lpstr>Jednolita Płatność Obszarowa – zasady (1/5)</vt:lpstr>
      <vt:lpstr>Jednolita Płatność Obszarowa – zasady (2/5)</vt:lpstr>
      <vt:lpstr>Jednolita Płatność Obszarowa – zasady (3/5)</vt:lpstr>
      <vt:lpstr>Jednolita Płatność Obszarowa – zasady (4/5)</vt:lpstr>
      <vt:lpstr>Jednolita Płatność Obszarowa – zasady (4/5)</vt:lpstr>
      <vt:lpstr>Jednolita Płatność Obszarowa – definicje (1/2)</vt:lpstr>
      <vt:lpstr>Jednolita Płatność Obszarowa – definicje (2/2)</vt:lpstr>
      <vt:lpstr>Slajd 14</vt:lpstr>
      <vt:lpstr>Jednolita Płatność Obszarowa – włączenia</vt:lpstr>
      <vt:lpstr>Jednolita Płatność Obszarowa - szacowana stawka -</vt:lpstr>
      <vt:lpstr>Rolnik aktywny zawodowo</vt:lpstr>
      <vt:lpstr>Rolnik aktywny zawodowo</vt:lpstr>
      <vt:lpstr>Rolnik aktywny zawodowo (wprowadzenie)</vt:lpstr>
      <vt:lpstr>Rolnik aktywny zawodowo (1/4)</vt:lpstr>
      <vt:lpstr>Rolnik aktywny zawodowo (2/4)</vt:lpstr>
      <vt:lpstr>Rolnik aktywny zawodowo (3/4)</vt:lpstr>
      <vt:lpstr>Rolnik aktywny zawodowo (4/4)</vt:lpstr>
      <vt:lpstr>Płatność dla młodych rolników</vt:lpstr>
      <vt:lpstr>Płatność dla młodych rolników (1/4)</vt:lpstr>
      <vt:lpstr>Płatność dla młodych rolników (2/4)</vt:lpstr>
      <vt:lpstr>Płatność dla młodych rolników (3/4)</vt:lpstr>
      <vt:lpstr>Płatność dla młodych  rolników (4/4)</vt:lpstr>
      <vt:lpstr>Płatność dodatkowa  (redystrybucyjna)</vt:lpstr>
      <vt:lpstr>Płatność dodatkowa (1/2)</vt:lpstr>
      <vt:lpstr>Płatność dodatkowa (2/2)</vt:lpstr>
      <vt:lpstr>Redukcja jednolitej płatności obszarowej (degresywność)</vt:lpstr>
      <vt:lpstr>System dla małych gospodarstw</vt:lpstr>
      <vt:lpstr>System dla małych gospodarstw (1/4)</vt:lpstr>
      <vt:lpstr>System dla małych gospodarstw (2/4)</vt:lpstr>
      <vt:lpstr>System dla małych gospodarstw (3/4)</vt:lpstr>
      <vt:lpstr>System dla małych gospodarstw (4/4)</vt:lpstr>
      <vt:lpstr>Płatności związane  (do powierzchni upraw i do zwierząt)</vt:lpstr>
      <vt:lpstr>Wsparcie związane z produkcją (1/8) zgodnie z propozycją MRiRW</vt:lpstr>
      <vt:lpstr>Wsparcie związane z produkcją (2/8) </vt:lpstr>
      <vt:lpstr>Wsparcie związane z produkcją (3/8) projekt </vt:lpstr>
      <vt:lpstr>Wsparcie związane z produkcją (4/8) </vt:lpstr>
      <vt:lpstr>Wsparcie związane z produkcją (5/8) </vt:lpstr>
      <vt:lpstr>Wsparcie związane z produkcją (6/9) </vt:lpstr>
      <vt:lpstr>Wsparcie związane z produkcją (7/9) </vt:lpstr>
      <vt:lpstr>Wsparcie związane z produkcją (8/9) </vt:lpstr>
      <vt:lpstr>Wsparcie związane z produkcją (9/9) </vt:lpstr>
      <vt:lpstr>Przejściowe wsparcie krajowe</vt:lpstr>
      <vt:lpstr>Przejściowe wsparcie krajowe </vt:lpstr>
      <vt:lpstr>Dziękujemy za uwagę!</vt:lpstr>
    </vt:vector>
  </TitlesOfParts>
  <Company>ARiMR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ARiMR 10 lat WPR</dc:title>
  <dc:creator>wieteska. ewa</dc:creator>
  <cp:lastModifiedBy>PZD Oleśnica</cp:lastModifiedBy>
  <cp:revision>2538</cp:revision>
  <dcterms:created xsi:type="dcterms:W3CDTF">2006-09-01T12:33:04Z</dcterms:created>
  <dcterms:modified xsi:type="dcterms:W3CDTF">2014-09-14T17:31:17Z</dcterms:modified>
</cp:coreProperties>
</file>